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7"/>
  </p:notesMasterIdLst>
  <p:sldIdLst>
    <p:sldId id="279" r:id="rId2"/>
    <p:sldId id="281" r:id="rId3"/>
    <p:sldId id="283" r:id="rId4"/>
    <p:sldId id="284" r:id="rId5"/>
    <p:sldId id="285" r:id="rId6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990033"/>
    <a:srgbClr val="800000"/>
    <a:srgbClr val="993300"/>
    <a:srgbClr val="C0C0C0"/>
    <a:srgbClr val="969696"/>
    <a:srgbClr val="0033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09" autoAdjust="0"/>
    <p:restoredTop sz="94667" autoAdjust="0"/>
  </p:normalViewPr>
  <p:slideViewPr>
    <p:cSldViewPr snapToGrid="0">
      <p:cViewPr>
        <p:scale>
          <a:sx n="90" d="100"/>
          <a:sy n="90" d="100"/>
        </p:scale>
        <p:origin x="-2286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4676E-EE07-497D-9486-E4C787F67C45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4BA59D-2CBA-4A04-B72D-3BA75ECA3A60}">
      <dgm:prSet/>
      <dgm:spPr/>
      <dgm:t>
        <a:bodyPr/>
        <a:lstStyle/>
        <a:p>
          <a:pPr rtl="0"/>
          <a:r>
            <a:rPr lang="el-GR" dirty="0" smtClean="0"/>
            <a:t>Εμβολιαστική κάλυψη :214 μαθητές</a:t>
          </a:r>
          <a:endParaRPr lang="en-US" dirty="0"/>
        </a:p>
      </dgm:t>
    </dgm:pt>
    <dgm:pt modelId="{FEA2FD37-8ED6-4893-9379-1FA035E1C232}" type="parTrans" cxnId="{DD963017-7EC7-4B01-B6C0-13E5F063BDAE}">
      <dgm:prSet/>
      <dgm:spPr/>
      <dgm:t>
        <a:bodyPr/>
        <a:lstStyle/>
        <a:p>
          <a:endParaRPr lang="en-US"/>
        </a:p>
      </dgm:t>
    </dgm:pt>
    <dgm:pt modelId="{D53921B9-67D2-4E30-929E-66B4D42A6DC2}" type="sibTrans" cxnId="{DD963017-7EC7-4B01-B6C0-13E5F063BDAE}">
      <dgm:prSet/>
      <dgm:spPr/>
      <dgm:t>
        <a:bodyPr/>
        <a:lstStyle/>
        <a:p>
          <a:endParaRPr lang="en-US"/>
        </a:p>
      </dgm:t>
    </dgm:pt>
    <dgm:pt modelId="{ECCAC59A-A7A0-409F-A209-9F55C1B56128}">
      <dgm:prSet/>
      <dgm:spPr/>
      <dgm:t>
        <a:bodyPr/>
        <a:lstStyle/>
        <a:p>
          <a:pPr rtl="0"/>
          <a:r>
            <a:rPr lang="en-US" dirty="0" smtClean="0"/>
            <a:t>MMR 94.7%</a:t>
          </a:r>
          <a:endParaRPr lang="en-US" dirty="0"/>
        </a:p>
      </dgm:t>
    </dgm:pt>
    <dgm:pt modelId="{9F1EABEF-D93C-4B3A-8EB5-23F95F09E3EF}" type="parTrans" cxnId="{AF0C5CC4-3F14-4DB2-9F99-47C2B42DC4A4}">
      <dgm:prSet/>
      <dgm:spPr/>
      <dgm:t>
        <a:bodyPr/>
        <a:lstStyle/>
        <a:p>
          <a:endParaRPr lang="en-US"/>
        </a:p>
      </dgm:t>
    </dgm:pt>
    <dgm:pt modelId="{203CF110-9C0E-49E4-8D8D-34141C1CFE57}" type="sibTrans" cxnId="{AF0C5CC4-3F14-4DB2-9F99-47C2B42DC4A4}">
      <dgm:prSet/>
      <dgm:spPr/>
      <dgm:t>
        <a:bodyPr/>
        <a:lstStyle/>
        <a:p>
          <a:endParaRPr lang="en-US"/>
        </a:p>
      </dgm:t>
    </dgm:pt>
    <dgm:pt modelId="{00B57FD0-C36A-4C4A-A1B5-A4882A8F1BF1}">
      <dgm:prSet/>
      <dgm:spPr/>
      <dgm:t>
        <a:bodyPr/>
        <a:lstStyle/>
        <a:p>
          <a:pPr rtl="0"/>
          <a:r>
            <a:rPr lang="el-GR" dirty="0" smtClean="0"/>
            <a:t>Ηπατίτιδα Β 93.3%</a:t>
          </a:r>
          <a:endParaRPr lang="en-US" dirty="0"/>
        </a:p>
      </dgm:t>
    </dgm:pt>
    <dgm:pt modelId="{3E7C0F19-730B-4F5C-BCC9-BB1DE4B886B1}" type="parTrans" cxnId="{1D6D99C8-63B2-4BF1-929C-2BA34C8F9404}">
      <dgm:prSet/>
      <dgm:spPr/>
      <dgm:t>
        <a:bodyPr/>
        <a:lstStyle/>
        <a:p>
          <a:endParaRPr lang="en-US"/>
        </a:p>
      </dgm:t>
    </dgm:pt>
    <dgm:pt modelId="{C4C33A87-991F-4BE5-ABD0-0C568DE2B184}" type="sibTrans" cxnId="{1D6D99C8-63B2-4BF1-929C-2BA34C8F9404}">
      <dgm:prSet/>
      <dgm:spPr/>
      <dgm:t>
        <a:bodyPr/>
        <a:lstStyle/>
        <a:p>
          <a:endParaRPr lang="en-US"/>
        </a:p>
      </dgm:t>
    </dgm:pt>
    <dgm:pt modelId="{50F5A973-6081-4261-9EC7-6BE498528305}">
      <dgm:prSet/>
      <dgm:spPr/>
      <dgm:t>
        <a:bodyPr/>
        <a:lstStyle/>
        <a:p>
          <a:pPr rtl="0"/>
          <a:r>
            <a:rPr lang="el-GR" dirty="0" smtClean="0"/>
            <a:t>Ηπατίτιδα Α 93.39%</a:t>
          </a:r>
          <a:endParaRPr lang="en-US" dirty="0"/>
        </a:p>
      </dgm:t>
    </dgm:pt>
    <dgm:pt modelId="{03C924BB-0FBF-4C9D-9385-57094B220853}" type="parTrans" cxnId="{FF655320-B0FB-49C2-84B4-5027B8D687BB}">
      <dgm:prSet/>
      <dgm:spPr/>
      <dgm:t>
        <a:bodyPr/>
        <a:lstStyle/>
        <a:p>
          <a:endParaRPr lang="en-US"/>
        </a:p>
      </dgm:t>
    </dgm:pt>
    <dgm:pt modelId="{F1292DB4-3081-44B0-BFD9-87CC3D73AFE9}" type="sibTrans" cxnId="{FF655320-B0FB-49C2-84B4-5027B8D687BB}">
      <dgm:prSet/>
      <dgm:spPr/>
      <dgm:t>
        <a:bodyPr/>
        <a:lstStyle/>
        <a:p>
          <a:endParaRPr lang="en-US"/>
        </a:p>
      </dgm:t>
    </dgm:pt>
    <dgm:pt modelId="{15A2B35B-4D33-4F39-A8DD-E8D8D9E04DC7}">
      <dgm:prSet/>
      <dgm:spPr/>
      <dgm:t>
        <a:bodyPr/>
        <a:lstStyle/>
        <a:p>
          <a:pPr rtl="0"/>
          <a:r>
            <a:rPr lang="el-GR" dirty="0" err="1" smtClean="0"/>
            <a:t>Πνευμονιόκοκκος</a:t>
          </a:r>
          <a:r>
            <a:rPr lang="el-GR" dirty="0" smtClean="0"/>
            <a:t> 79.4%</a:t>
          </a:r>
          <a:endParaRPr lang="el-GR" dirty="0"/>
        </a:p>
      </dgm:t>
    </dgm:pt>
    <dgm:pt modelId="{6A5385FC-B20B-420A-892B-9500CD78BD87}" type="parTrans" cxnId="{810405D4-8E40-429D-88F2-0CBFEBDA10A0}">
      <dgm:prSet/>
      <dgm:spPr/>
      <dgm:t>
        <a:bodyPr/>
        <a:lstStyle/>
        <a:p>
          <a:endParaRPr lang="en-US"/>
        </a:p>
      </dgm:t>
    </dgm:pt>
    <dgm:pt modelId="{3A25766F-15AC-4453-BB8E-FB45EC1BF106}" type="sibTrans" cxnId="{810405D4-8E40-429D-88F2-0CBFEBDA10A0}">
      <dgm:prSet/>
      <dgm:spPr/>
      <dgm:t>
        <a:bodyPr/>
        <a:lstStyle/>
        <a:p>
          <a:endParaRPr lang="en-US"/>
        </a:p>
      </dgm:t>
    </dgm:pt>
    <dgm:pt modelId="{6771A9F5-D838-407F-8E60-E17BDF05DDA6}" type="pres">
      <dgm:prSet presAssocID="{2394676E-EE07-497D-9486-E4C787F67C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3CF9154-6B30-471E-8116-E04331C5AACF}" type="pres">
      <dgm:prSet presAssocID="{424BA59D-2CBA-4A04-B72D-3BA75ECA3A60}" presName="node" presStyleLbl="node1" presStyleIdx="0" presStyleCnt="1" custRadScaleRad="100019" custRadScaleInc="2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F655320-B0FB-49C2-84B4-5027B8D687BB}" srcId="{424BA59D-2CBA-4A04-B72D-3BA75ECA3A60}" destId="{50F5A973-6081-4261-9EC7-6BE498528305}" srcOrd="2" destOrd="0" parTransId="{03C924BB-0FBF-4C9D-9385-57094B220853}" sibTransId="{F1292DB4-3081-44B0-BFD9-87CC3D73AFE9}"/>
    <dgm:cxn modelId="{1D6D99C8-63B2-4BF1-929C-2BA34C8F9404}" srcId="{424BA59D-2CBA-4A04-B72D-3BA75ECA3A60}" destId="{00B57FD0-C36A-4C4A-A1B5-A4882A8F1BF1}" srcOrd="1" destOrd="0" parTransId="{3E7C0F19-730B-4F5C-BCC9-BB1DE4B886B1}" sibTransId="{C4C33A87-991F-4BE5-ABD0-0C568DE2B184}"/>
    <dgm:cxn modelId="{DD963017-7EC7-4B01-B6C0-13E5F063BDAE}" srcId="{2394676E-EE07-497D-9486-E4C787F67C45}" destId="{424BA59D-2CBA-4A04-B72D-3BA75ECA3A60}" srcOrd="0" destOrd="0" parTransId="{FEA2FD37-8ED6-4893-9379-1FA035E1C232}" sibTransId="{D53921B9-67D2-4E30-929E-66B4D42A6DC2}"/>
    <dgm:cxn modelId="{984DFA65-B731-416C-B09B-C3DD8132F999}" type="presOf" srcId="{50F5A973-6081-4261-9EC7-6BE498528305}" destId="{93CF9154-6B30-471E-8116-E04331C5AACF}" srcOrd="0" destOrd="3" presId="urn:microsoft.com/office/officeart/2005/8/layout/cycle2"/>
    <dgm:cxn modelId="{AF0C5CC4-3F14-4DB2-9F99-47C2B42DC4A4}" srcId="{424BA59D-2CBA-4A04-B72D-3BA75ECA3A60}" destId="{ECCAC59A-A7A0-409F-A209-9F55C1B56128}" srcOrd="0" destOrd="0" parTransId="{9F1EABEF-D93C-4B3A-8EB5-23F95F09E3EF}" sibTransId="{203CF110-9C0E-49E4-8D8D-34141C1CFE57}"/>
    <dgm:cxn modelId="{C5A3A79E-A4A1-4339-B6B7-AAD35BBC6CAD}" type="presOf" srcId="{2394676E-EE07-497D-9486-E4C787F67C45}" destId="{6771A9F5-D838-407F-8E60-E17BDF05DDA6}" srcOrd="0" destOrd="0" presId="urn:microsoft.com/office/officeart/2005/8/layout/cycle2"/>
    <dgm:cxn modelId="{61B2E51E-644A-4DFE-A0F7-E432A19B129F}" type="presOf" srcId="{424BA59D-2CBA-4A04-B72D-3BA75ECA3A60}" destId="{93CF9154-6B30-471E-8116-E04331C5AACF}" srcOrd="0" destOrd="0" presId="urn:microsoft.com/office/officeart/2005/8/layout/cycle2"/>
    <dgm:cxn modelId="{6DEBD152-36D7-4957-8B34-F9CF8839D33F}" type="presOf" srcId="{ECCAC59A-A7A0-409F-A209-9F55C1B56128}" destId="{93CF9154-6B30-471E-8116-E04331C5AACF}" srcOrd="0" destOrd="1" presId="urn:microsoft.com/office/officeart/2005/8/layout/cycle2"/>
    <dgm:cxn modelId="{810405D4-8E40-429D-88F2-0CBFEBDA10A0}" srcId="{424BA59D-2CBA-4A04-B72D-3BA75ECA3A60}" destId="{15A2B35B-4D33-4F39-A8DD-E8D8D9E04DC7}" srcOrd="3" destOrd="0" parTransId="{6A5385FC-B20B-420A-892B-9500CD78BD87}" sibTransId="{3A25766F-15AC-4453-BB8E-FB45EC1BF106}"/>
    <dgm:cxn modelId="{39BE905A-0A9B-43C1-BC28-9AD8D8EA52E0}" type="presOf" srcId="{00B57FD0-C36A-4C4A-A1B5-A4882A8F1BF1}" destId="{93CF9154-6B30-471E-8116-E04331C5AACF}" srcOrd="0" destOrd="2" presId="urn:microsoft.com/office/officeart/2005/8/layout/cycle2"/>
    <dgm:cxn modelId="{9D8D097A-B29F-497A-A77C-549E2FC0F4F6}" type="presOf" srcId="{15A2B35B-4D33-4F39-A8DD-E8D8D9E04DC7}" destId="{93CF9154-6B30-471E-8116-E04331C5AACF}" srcOrd="0" destOrd="4" presId="urn:microsoft.com/office/officeart/2005/8/layout/cycle2"/>
    <dgm:cxn modelId="{8EC6A8F8-E9E4-49D7-AFD0-349DEFD5C159}" type="presParOf" srcId="{6771A9F5-D838-407F-8E60-E17BDF05DDA6}" destId="{93CF9154-6B30-471E-8116-E04331C5AACF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5F626-5E5C-4317-B26D-9BFBE54ADC71}" type="doc">
      <dgm:prSet loTypeId="urn:microsoft.com/office/officeart/2005/8/layout/venn1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197B15-B96C-4BE6-B02D-68B854327F3B}">
      <dgm:prSet custT="1"/>
      <dgm:spPr/>
      <dgm:t>
        <a:bodyPr/>
        <a:lstStyle/>
        <a:p>
          <a:pPr rtl="0"/>
          <a:r>
            <a:rPr lang="el-GR" sz="1300" b="1" dirty="0" smtClean="0">
              <a:solidFill>
                <a:schemeClr val="accent4"/>
              </a:solidFill>
            </a:rPr>
            <a:t>Υψηλή εμβολιαστική κάλυψη </a:t>
          </a:r>
        </a:p>
        <a:p>
          <a:pPr rtl="0"/>
          <a:r>
            <a:rPr lang="el-GR" sz="1300" b="1" i="1" dirty="0" smtClean="0">
              <a:solidFill>
                <a:schemeClr val="accent4"/>
              </a:solidFill>
            </a:rPr>
            <a:t>φθίνουσα τάση στις επαναληπτικές δόσεις. </a:t>
          </a:r>
          <a:endParaRPr lang="en-US" sz="1300" b="1" i="1" dirty="0">
            <a:solidFill>
              <a:schemeClr val="accent4"/>
            </a:solidFill>
          </a:endParaRPr>
        </a:p>
      </dgm:t>
    </dgm:pt>
    <dgm:pt modelId="{EA0D5BCA-5CB2-44B9-B261-A6C40B070851}" type="parTrans" cxnId="{16C76882-35B1-47D7-ABA3-60884EE56546}">
      <dgm:prSet/>
      <dgm:spPr/>
      <dgm:t>
        <a:bodyPr/>
        <a:lstStyle/>
        <a:p>
          <a:endParaRPr lang="en-US"/>
        </a:p>
      </dgm:t>
    </dgm:pt>
    <dgm:pt modelId="{7841A332-1FBD-49E4-B45A-835E7DC568DF}" type="sibTrans" cxnId="{16C76882-35B1-47D7-ABA3-60884EE56546}">
      <dgm:prSet/>
      <dgm:spPr/>
      <dgm:t>
        <a:bodyPr/>
        <a:lstStyle/>
        <a:p>
          <a:endParaRPr lang="en-US"/>
        </a:p>
      </dgm:t>
    </dgm:pt>
    <dgm:pt modelId="{DF891511-CE02-4089-9E39-811B39AF32AB}">
      <dgm:prSet custT="1"/>
      <dgm:spPr/>
      <dgm:t>
        <a:bodyPr/>
        <a:lstStyle/>
        <a:p>
          <a:pPr rtl="0"/>
          <a:r>
            <a:rPr lang="el-GR" sz="1200" b="1" dirty="0" smtClean="0">
              <a:solidFill>
                <a:schemeClr val="accent4"/>
              </a:solidFill>
            </a:rPr>
            <a:t>Κύριος φορέας εμβολιασμού παραμένει ο παιδίατρος με μειωμένο ποσοστό </a:t>
          </a:r>
          <a:r>
            <a:rPr lang="el-GR" sz="1000" dirty="0" smtClean="0">
              <a:solidFill>
                <a:schemeClr val="accent4"/>
              </a:solidFill>
            </a:rPr>
            <a:t>.</a:t>
          </a:r>
          <a:endParaRPr lang="en-US" sz="1000" dirty="0">
            <a:solidFill>
              <a:schemeClr val="accent4"/>
            </a:solidFill>
          </a:endParaRPr>
        </a:p>
      </dgm:t>
    </dgm:pt>
    <dgm:pt modelId="{7BD08211-BF92-41F1-86B6-43B249B44E55}" type="parTrans" cxnId="{6484BCDE-DCF8-45AB-AD0B-EA542740EEFD}">
      <dgm:prSet/>
      <dgm:spPr/>
      <dgm:t>
        <a:bodyPr/>
        <a:lstStyle/>
        <a:p>
          <a:endParaRPr lang="en-US"/>
        </a:p>
      </dgm:t>
    </dgm:pt>
    <dgm:pt modelId="{51BA566D-F5D8-4554-A98E-E96D58770F96}" type="sibTrans" cxnId="{6484BCDE-DCF8-45AB-AD0B-EA542740EEFD}">
      <dgm:prSet/>
      <dgm:spPr/>
      <dgm:t>
        <a:bodyPr/>
        <a:lstStyle/>
        <a:p>
          <a:endParaRPr lang="en-US"/>
        </a:p>
      </dgm:t>
    </dgm:pt>
    <dgm:pt modelId="{DA15F0B9-4C4E-4FB9-97A1-F8A98F93A3D9}">
      <dgm:prSet custT="1"/>
      <dgm:spPr/>
      <dgm:t>
        <a:bodyPr/>
        <a:lstStyle/>
        <a:p>
          <a:pPr rtl="0"/>
          <a:r>
            <a:rPr lang="el-GR" sz="1200" b="1" dirty="0" smtClean="0">
              <a:solidFill>
                <a:schemeClr val="accent4"/>
              </a:solidFill>
            </a:rPr>
            <a:t>Αίσθηση, «μπερδέματος» σχετικά με την ιατρική διχογνωμία για τα εμβόλια.</a:t>
          </a:r>
          <a:endParaRPr lang="en-US" sz="1200" b="1" dirty="0">
            <a:solidFill>
              <a:schemeClr val="accent4"/>
            </a:solidFill>
          </a:endParaRPr>
        </a:p>
      </dgm:t>
    </dgm:pt>
    <dgm:pt modelId="{149F2470-D27C-4E78-95CE-A25803E111C3}" type="parTrans" cxnId="{A0BC1F7B-8BBA-47D7-96E7-534289A7B412}">
      <dgm:prSet/>
      <dgm:spPr/>
      <dgm:t>
        <a:bodyPr/>
        <a:lstStyle/>
        <a:p>
          <a:endParaRPr lang="en-US"/>
        </a:p>
      </dgm:t>
    </dgm:pt>
    <dgm:pt modelId="{83064B82-9B6A-4085-8CF6-D41EE7A8D7EA}" type="sibTrans" cxnId="{A0BC1F7B-8BBA-47D7-96E7-534289A7B412}">
      <dgm:prSet/>
      <dgm:spPr/>
      <dgm:t>
        <a:bodyPr/>
        <a:lstStyle/>
        <a:p>
          <a:endParaRPr lang="en-US"/>
        </a:p>
      </dgm:t>
    </dgm:pt>
    <dgm:pt modelId="{DD1BD37A-21D0-42A3-8C61-1B1F7D02CDB2}">
      <dgm:prSet custT="1"/>
      <dgm:spPr/>
      <dgm:t>
        <a:bodyPr/>
        <a:lstStyle/>
        <a:p>
          <a:pPr rtl="0"/>
          <a:r>
            <a:rPr lang="el-GR" sz="1200" b="1" dirty="0" smtClean="0">
              <a:solidFill>
                <a:schemeClr val="accent4"/>
              </a:solidFill>
            </a:rPr>
            <a:t>Σημαντική συσχέτιση μεταξύ εμβολίων και οικονομικού κέρδους </a:t>
          </a:r>
          <a:endParaRPr lang="en-US" sz="1200" b="1" dirty="0">
            <a:solidFill>
              <a:schemeClr val="accent4"/>
            </a:solidFill>
          </a:endParaRPr>
        </a:p>
      </dgm:t>
    </dgm:pt>
    <dgm:pt modelId="{183FC268-021E-4C5A-B99F-EDC34B696A8E}" type="parTrans" cxnId="{430D4A65-4F2B-49B0-9B74-F000967AF208}">
      <dgm:prSet/>
      <dgm:spPr/>
      <dgm:t>
        <a:bodyPr/>
        <a:lstStyle/>
        <a:p>
          <a:endParaRPr lang="en-US"/>
        </a:p>
      </dgm:t>
    </dgm:pt>
    <dgm:pt modelId="{FEDD6199-F574-43E7-AC96-F0C81BC77EA2}" type="sibTrans" cxnId="{430D4A65-4F2B-49B0-9B74-F000967AF208}">
      <dgm:prSet/>
      <dgm:spPr/>
      <dgm:t>
        <a:bodyPr/>
        <a:lstStyle/>
        <a:p>
          <a:endParaRPr lang="en-US"/>
        </a:p>
      </dgm:t>
    </dgm:pt>
    <dgm:pt modelId="{C1B55B46-1DDD-49EF-A901-2F3BD7F0C173}">
      <dgm:prSet custT="1"/>
      <dgm:spPr/>
      <dgm:t>
        <a:bodyPr/>
        <a:lstStyle/>
        <a:p>
          <a:pPr rtl="0"/>
          <a:r>
            <a:rPr lang="el-GR" sz="1300" b="1" dirty="0" smtClean="0">
              <a:solidFill>
                <a:schemeClr val="accent4"/>
              </a:solidFill>
            </a:rPr>
            <a:t>Ισχυρή θετική εμβολιαστική στάση 96,73% </a:t>
          </a:r>
          <a:endParaRPr lang="en-US" sz="1300" b="1" dirty="0">
            <a:solidFill>
              <a:schemeClr val="accent4"/>
            </a:solidFill>
          </a:endParaRPr>
        </a:p>
      </dgm:t>
    </dgm:pt>
    <dgm:pt modelId="{7C6D498C-5C4A-4215-BF2B-37184699CC61}" type="parTrans" cxnId="{7C738F01-D4DE-4AEB-A543-5FC5C872AC77}">
      <dgm:prSet/>
      <dgm:spPr/>
      <dgm:t>
        <a:bodyPr/>
        <a:lstStyle/>
        <a:p>
          <a:endParaRPr lang="en-US"/>
        </a:p>
      </dgm:t>
    </dgm:pt>
    <dgm:pt modelId="{D53EE29E-1602-4F67-8511-BA2AC71D41A3}" type="sibTrans" cxnId="{7C738F01-D4DE-4AEB-A543-5FC5C872AC77}">
      <dgm:prSet/>
      <dgm:spPr/>
      <dgm:t>
        <a:bodyPr/>
        <a:lstStyle/>
        <a:p>
          <a:endParaRPr lang="en-US"/>
        </a:p>
      </dgm:t>
    </dgm:pt>
    <dgm:pt modelId="{9FA36C17-7685-4AEA-B4DB-197DFA600926}" type="pres">
      <dgm:prSet presAssocID="{56B5F626-5E5C-4317-B26D-9BFBE54ADC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E04023F-0904-4A0D-A003-7B1C0117AD79}" type="pres">
      <dgm:prSet presAssocID="{D6197B15-B96C-4BE6-B02D-68B854327F3B}" presName="circ1" presStyleLbl="vennNode1" presStyleIdx="0" presStyleCnt="5"/>
      <dgm:spPr/>
    </dgm:pt>
    <dgm:pt modelId="{BCD7E995-5259-43FD-A741-CFBB842BE917}" type="pres">
      <dgm:prSet presAssocID="{D6197B15-B96C-4BE6-B02D-68B854327F3B}" presName="circ1Tx" presStyleLbl="revTx" presStyleIdx="0" presStyleCnt="0" custScaleX="123505" custScaleY="144562" custLinFactNeighborX="-7607" custLinFactNeighborY="17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FE1AD9-8748-4F1B-8723-95C007F56C5E}" type="pres">
      <dgm:prSet presAssocID="{DF891511-CE02-4089-9E39-811B39AF32AB}" presName="circ2" presStyleLbl="vennNode1" presStyleIdx="1" presStyleCnt="5"/>
      <dgm:spPr/>
    </dgm:pt>
    <dgm:pt modelId="{982A83B7-60DD-4D32-8713-D848C104FB36}" type="pres">
      <dgm:prSet presAssocID="{DF891511-CE02-4089-9E39-811B39AF32AB}" presName="circ2Tx" presStyleLbl="revTx" presStyleIdx="0" presStyleCnt="0" custScaleX="90263" custScaleY="155783" custLinFactNeighborX="-31056" custLinFactNeighborY="40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13B155-6579-448E-AF06-77202EE1173A}" type="pres">
      <dgm:prSet presAssocID="{DA15F0B9-4C4E-4FB9-97A1-F8A98F93A3D9}" presName="circ3" presStyleLbl="vennNode1" presStyleIdx="2" presStyleCnt="5" custLinFactNeighborX="-980" custLinFactNeighborY="-3922"/>
      <dgm:spPr/>
    </dgm:pt>
    <dgm:pt modelId="{3E3102F6-E7B6-4E19-9AA4-46BEC329CA82}" type="pres">
      <dgm:prSet presAssocID="{DA15F0B9-4C4E-4FB9-97A1-F8A98F93A3D9}" presName="circ3Tx" presStyleLbl="revTx" presStyleIdx="0" presStyleCnt="0" custScaleX="115947" custScaleY="106700" custLinFactNeighborX="-59388" custLinFactNeighborY="16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BAB4A8-A6AB-4DF2-B4A1-46846BE2D828}" type="pres">
      <dgm:prSet presAssocID="{DD1BD37A-21D0-42A3-8C61-1B1F7D02CDB2}" presName="circ4" presStyleLbl="vennNode1" presStyleIdx="3" presStyleCnt="5"/>
      <dgm:spPr/>
    </dgm:pt>
    <dgm:pt modelId="{0A9D3C56-F53A-49A9-957A-B80E4706E81D}" type="pres">
      <dgm:prSet presAssocID="{DD1BD37A-21D0-42A3-8C61-1B1F7D02CDB2}" presName="circ4Tx" presStyleLbl="revTx" presStyleIdx="0" presStyleCnt="0" custScaleY="136129" custLinFactNeighborX="44136" custLinFactNeighborY="-1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BEC5AC-97F5-4DBC-B0E3-B2F547315D92}" type="pres">
      <dgm:prSet presAssocID="{C1B55B46-1DDD-49EF-A901-2F3BD7F0C173}" presName="circ5" presStyleLbl="vennNode1" presStyleIdx="4" presStyleCnt="5"/>
      <dgm:spPr/>
    </dgm:pt>
    <dgm:pt modelId="{9DBAABA3-A74B-4BD6-B3F3-98E0BA365A7A}" type="pres">
      <dgm:prSet presAssocID="{C1B55B46-1DDD-49EF-A901-2F3BD7F0C173}" presName="circ5Tx" presStyleLbl="revTx" presStyleIdx="0" presStyleCnt="0" custScaleX="101332" custScaleY="104626" custLinFactNeighborX="27338" custLinFactNeighborY="32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484BCDE-DCF8-45AB-AD0B-EA542740EEFD}" srcId="{56B5F626-5E5C-4317-B26D-9BFBE54ADC71}" destId="{DF891511-CE02-4089-9E39-811B39AF32AB}" srcOrd="1" destOrd="0" parTransId="{7BD08211-BF92-41F1-86B6-43B249B44E55}" sibTransId="{51BA566D-F5D8-4554-A98E-E96D58770F96}"/>
    <dgm:cxn modelId="{93BC9C9C-944A-46EC-BAB1-FD2AE2E5174B}" type="presOf" srcId="{DA15F0B9-4C4E-4FB9-97A1-F8A98F93A3D9}" destId="{3E3102F6-E7B6-4E19-9AA4-46BEC329CA82}" srcOrd="0" destOrd="0" presId="urn:microsoft.com/office/officeart/2005/8/layout/venn1"/>
    <dgm:cxn modelId="{7C738F01-D4DE-4AEB-A543-5FC5C872AC77}" srcId="{56B5F626-5E5C-4317-B26D-9BFBE54ADC71}" destId="{C1B55B46-1DDD-49EF-A901-2F3BD7F0C173}" srcOrd="4" destOrd="0" parTransId="{7C6D498C-5C4A-4215-BF2B-37184699CC61}" sibTransId="{D53EE29E-1602-4F67-8511-BA2AC71D41A3}"/>
    <dgm:cxn modelId="{0F2EB282-991A-4FDE-8AC2-74F94245AECE}" type="presOf" srcId="{D6197B15-B96C-4BE6-B02D-68B854327F3B}" destId="{BCD7E995-5259-43FD-A741-CFBB842BE917}" srcOrd="0" destOrd="0" presId="urn:microsoft.com/office/officeart/2005/8/layout/venn1"/>
    <dgm:cxn modelId="{430D4A65-4F2B-49B0-9B74-F000967AF208}" srcId="{56B5F626-5E5C-4317-B26D-9BFBE54ADC71}" destId="{DD1BD37A-21D0-42A3-8C61-1B1F7D02CDB2}" srcOrd="3" destOrd="0" parTransId="{183FC268-021E-4C5A-B99F-EDC34B696A8E}" sibTransId="{FEDD6199-F574-43E7-AC96-F0C81BC77EA2}"/>
    <dgm:cxn modelId="{A0BC1F7B-8BBA-47D7-96E7-534289A7B412}" srcId="{56B5F626-5E5C-4317-B26D-9BFBE54ADC71}" destId="{DA15F0B9-4C4E-4FB9-97A1-F8A98F93A3D9}" srcOrd="2" destOrd="0" parTransId="{149F2470-D27C-4E78-95CE-A25803E111C3}" sibTransId="{83064B82-9B6A-4085-8CF6-D41EE7A8D7EA}"/>
    <dgm:cxn modelId="{6C89BE3C-3CD8-4960-8D98-96CBBB58C27E}" type="presOf" srcId="{56B5F626-5E5C-4317-B26D-9BFBE54ADC71}" destId="{9FA36C17-7685-4AEA-B4DB-197DFA600926}" srcOrd="0" destOrd="0" presId="urn:microsoft.com/office/officeart/2005/8/layout/venn1"/>
    <dgm:cxn modelId="{377C8353-E1B8-453E-9618-FC5503B2E862}" type="presOf" srcId="{DD1BD37A-21D0-42A3-8C61-1B1F7D02CDB2}" destId="{0A9D3C56-F53A-49A9-957A-B80E4706E81D}" srcOrd="0" destOrd="0" presId="urn:microsoft.com/office/officeart/2005/8/layout/venn1"/>
    <dgm:cxn modelId="{AC7D20CB-87BE-42D0-8592-FB984B5F778F}" type="presOf" srcId="{C1B55B46-1DDD-49EF-A901-2F3BD7F0C173}" destId="{9DBAABA3-A74B-4BD6-B3F3-98E0BA365A7A}" srcOrd="0" destOrd="0" presId="urn:microsoft.com/office/officeart/2005/8/layout/venn1"/>
    <dgm:cxn modelId="{6162D91E-3A11-46CE-8708-0D39F6AB88FE}" type="presOf" srcId="{DF891511-CE02-4089-9E39-811B39AF32AB}" destId="{982A83B7-60DD-4D32-8713-D848C104FB36}" srcOrd="0" destOrd="0" presId="urn:microsoft.com/office/officeart/2005/8/layout/venn1"/>
    <dgm:cxn modelId="{16C76882-35B1-47D7-ABA3-60884EE56546}" srcId="{56B5F626-5E5C-4317-B26D-9BFBE54ADC71}" destId="{D6197B15-B96C-4BE6-B02D-68B854327F3B}" srcOrd="0" destOrd="0" parTransId="{EA0D5BCA-5CB2-44B9-B261-A6C40B070851}" sibTransId="{7841A332-1FBD-49E4-B45A-835E7DC568DF}"/>
    <dgm:cxn modelId="{470D7F77-B3FD-4BF1-8165-7177468CDCFE}" type="presParOf" srcId="{9FA36C17-7685-4AEA-B4DB-197DFA600926}" destId="{CE04023F-0904-4A0D-A003-7B1C0117AD79}" srcOrd="0" destOrd="0" presId="urn:microsoft.com/office/officeart/2005/8/layout/venn1"/>
    <dgm:cxn modelId="{BBF836D4-7C58-4F1B-9CC0-6C12DD83D470}" type="presParOf" srcId="{9FA36C17-7685-4AEA-B4DB-197DFA600926}" destId="{BCD7E995-5259-43FD-A741-CFBB842BE917}" srcOrd="1" destOrd="0" presId="urn:microsoft.com/office/officeart/2005/8/layout/venn1"/>
    <dgm:cxn modelId="{4B17E7FE-6C11-4A2E-A3F6-3104C7CE619D}" type="presParOf" srcId="{9FA36C17-7685-4AEA-B4DB-197DFA600926}" destId="{FFFE1AD9-8748-4F1B-8723-95C007F56C5E}" srcOrd="2" destOrd="0" presId="urn:microsoft.com/office/officeart/2005/8/layout/venn1"/>
    <dgm:cxn modelId="{FD7F5B47-5853-406D-A92B-DFDEA2A53486}" type="presParOf" srcId="{9FA36C17-7685-4AEA-B4DB-197DFA600926}" destId="{982A83B7-60DD-4D32-8713-D848C104FB36}" srcOrd="3" destOrd="0" presId="urn:microsoft.com/office/officeart/2005/8/layout/venn1"/>
    <dgm:cxn modelId="{E715197A-80FB-4198-807B-5CA8DAEAC268}" type="presParOf" srcId="{9FA36C17-7685-4AEA-B4DB-197DFA600926}" destId="{AB13B155-6579-448E-AF06-77202EE1173A}" srcOrd="4" destOrd="0" presId="urn:microsoft.com/office/officeart/2005/8/layout/venn1"/>
    <dgm:cxn modelId="{54C52AC5-1058-4013-B3D3-E9B0116C648B}" type="presParOf" srcId="{9FA36C17-7685-4AEA-B4DB-197DFA600926}" destId="{3E3102F6-E7B6-4E19-9AA4-46BEC329CA82}" srcOrd="5" destOrd="0" presId="urn:microsoft.com/office/officeart/2005/8/layout/venn1"/>
    <dgm:cxn modelId="{7431E735-4332-4F57-A0DD-0203F499C451}" type="presParOf" srcId="{9FA36C17-7685-4AEA-B4DB-197DFA600926}" destId="{56BAB4A8-A6AB-4DF2-B4A1-46846BE2D828}" srcOrd="6" destOrd="0" presId="urn:microsoft.com/office/officeart/2005/8/layout/venn1"/>
    <dgm:cxn modelId="{7E3559BC-B217-495F-807C-E6FFAAA4AD4F}" type="presParOf" srcId="{9FA36C17-7685-4AEA-B4DB-197DFA600926}" destId="{0A9D3C56-F53A-49A9-957A-B80E4706E81D}" srcOrd="7" destOrd="0" presId="urn:microsoft.com/office/officeart/2005/8/layout/venn1"/>
    <dgm:cxn modelId="{9CCBFEFD-0A01-4DD2-99A6-AF08F1E5A7B9}" type="presParOf" srcId="{9FA36C17-7685-4AEA-B4DB-197DFA600926}" destId="{E7BEC5AC-97F5-4DBC-B0E3-B2F547315D92}" srcOrd="8" destOrd="0" presId="urn:microsoft.com/office/officeart/2005/8/layout/venn1"/>
    <dgm:cxn modelId="{2E636A4F-9D0E-42B2-BB21-14279BCB18C2}" type="presParOf" srcId="{9FA36C17-7685-4AEA-B4DB-197DFA600926}" destId="{9DBAABA3-A74B-4BD6-B3F3-98E0BA365A7A}" srcOrd="9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79A98-6E9F-4EBE-B694-522CEC32C6E3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7B28CA-24C1-4016-8F1C-5245B2DE06F2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l-GR" sz="1200" b="1" dirty="0" smtClean="0"/>
            <a:t>Επειδή κάθε παιδί έχει ΔΙΚΑΙΩΜΑ: Να μην πεθάνει     </a:t>
          </a:r>
          <a:r>
            <a:rPr lang="el-GR" sz="1200" dirty="0" smtClean="0"/>
            <a:t> Ν</a:t>
          </a:r>
          <a:r>
            <a:rPr lang="el-GR" sz="1200" b="1" dirty="0" smtClean="0"/>
            <a:t>α μην έχει μόνιμη αναπηρία     </a:t>
          </a:r>
          <a:r>
            <a:rPr lang="el-GR" sz="1200" dirty="0" smtClean="0"/>
            <a:t>από νόσημα που προλαμβάνεται </a:t>
          </a:r>
          <a:r>
            <a:rPr lang="el-GR" sz="1200" b="1" dirty="0" smtClean="0"/>
            <a:t>Να μεγαλώσει υγιές</a:t>
          </a:r>
          <a:r>
            <a:rPr lang="el-GR" sz="1200" dirty="0" smtClean="0"/>
            <a:t>, για να μπορέσει να μορφωθεί, να εργαστεί και να αναπαραχθεί. Επιτακτική είναι η ανάγκη της συνέχισης των ερευνών με στόχο τον σχεδιασμό και υλοποίησης προγραμμάτων για την συνέχιση της υψηλής εμβολιαστικής κάλυψης .</a:t>
          </a:r>
          <a:endParaRPr lang="el-GR" sz="1200" dirty="0"/>
        </a:p>
      </dgm:t>
    </dgm:pt>
    <dgm:pt modelId="{4246E6C7-6458-4D2F-A606-C5578B007D4C}" type="parTrans" cxnId="{34BE3FBB-82E1-4E6E-930A-9525E1C11207}">
      <dgm:prSet/>
      <dgm:spPr/>
      <dgm:t>
        <a:bodyPr/>
        <a:lstStyle/>
        <a:p>
          <a:endParaRPr lang="en-US"/>
        </a:p>
      </dgm:t>
    </dgm:pt>
    <dgm:pt modelId="{7C9E0349-D3D6-479C-BBEB-E242DF7D182D}" type="sibTrans" cxnId="{34BE3FBB-82E1-4E6E-930A-9525E1C11207}">
      <dgm:prSet/>
      <dgm:spPr/>
      <dgm:t>
        <a:bodyPr/>
        <a:lstStyle/>
        <a:p>
          <a:endParaRPr lang="en-US"/>
        </a:p>
      </dgm:t>
    </dgm:pt>
    <dgm:pt modelId="{A5058DBF-FD96-4325-BFFE-88BB3E0DD072}" type="pres">
      <dgm:prSet presAssocID="{C7B79A98-6E9F-4EBE-B694-522CEC32C6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B93D206-A9B7-4B05-AE51-795B64A0F747}" type="pres">
      <dgm:prSet presAssocID="{A17B28CA-24C1-4016-8F1C-5245B2DE06F2}" presName="parentText" presStyleLbl="node1" presStyleIdx="0" presStyleCnt="1" custScaleY="8777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B36A5B8-749E-48D2-B7B9-A42B2D549214}" type="presOf" srcId="{A17B28CA-24C1-4016-8F1C-5245B2DE06F2}" destId="{5B93D206-A9B7-4B05-AE51-795B64A0F747}" srcOrd="0" destOrd="0" presId="urn:microsoft.com/office/officeart/2005/8/layout/vList2"/>
    <dgm:cxn modelId="{6D37CEC6-C471-4C29-93A4-E0359E722277}" type="presOf" srcId="{C7B79A98-6E9F-4EBE-B694-522CEC32C6E3}" destId="{A5058DBF-FD96-4325-BFFE-88BB3E0DD072}" srcOrd="0" destOrd="0" presId="urn:microsoft.com/office/officeart/2005/8/layout/vList2"/>
    <dgm:cxn modelId="{34BE3FBB-82E1-4E6E-930A-9525E1C11207}" srcId="{C7B79A98-6E9F-4EBE-B694-522CEC32C6E3}" destId="{A17B28CA-24C1-4016-8F1C-5245B2DE06F2}" srcOrd="0" destOrd="0" parTransId="{4246E6C7-6458-4D2F-A606-C5578B007D4C}" sibTransId="{7C9E0349-D3D6-479C-BBEB-E242DF7D182D}"/>
    <dgm:cxn modelId="{2E233D68-ADD8-4211-BB3D-993B818E3870}" type="presParOf" srcId="{A5058DBF-FD96-4325-BFFE-88BB3E0DD072}" destId="{5B93D206-A9B7-4B05-AE51-795B64A0F747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F65C25-B613-4115-8B85-7E577A050273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40C510-76AC-4DF3-98B9-51F5BB404D75}">
      <dgm:prSet custT="1"/>
      <dgm:spPr/>
      <dgm:t>
        <a:bodyPr/>
        <a:lstStyle/>
        <a:p>
          <a:endParaRPr lang="el-GR"/>
        </a:p>
      </dgm:t>
    </dgm:pt>
    <dgm:pt modelId="{0D0B4008-91E7-4B37-AAB4-5335D5D2E952}" type="parTrans" cxnId="{8B4EB1E1-DE5C-4660-B1F0-4B14ADF397E1}">
      <dgm:prSet/>
      <dgm:spPr/>
      <dgm:t>
        <a:bodyPr/>
        <a:lstStyle/>
        <a:p>
          <a:endParaRPr lang="en-US"/>
        </a:p>
      </dgm:t>
    </dgm:pt>
    <dgm:pt modelId="{4710664E-6276-45AE-870C-DA3D94B58DD7}" type="sibTrans" cxnId="{8B4EB1E1-DE5C-4660-B1F0-4B14ADF397E1}">
      <dgm:prSet/>
      <dgm:spPr/>
      <dgm:t>
        <a:bodyPr/>
        <a:lstStyle/>
        <a:p>
          <a:endParaRPr lang="en-US"/>
        </a:p>
      </dgm:t>
    </dgm:pt>
    <dgm:pt modelId="{367698A4-9801-47E7-95D1-7EB2E8A9A41D}">
      <dgm:prSet/>
      <dgm:spPr/>
      <dgm:t>
        <a:bodyPr/>
        <a:lstStyle/>
        <a:p>
          <a:endParaRPr lang="el-GR"/>
        </a:p>
      </dgm:t>
    </dgm:pt>
    <dgm:pt modelId="{046A7DFF-EF72-4F22-9380-35A24A86E7AF}" type="parTrans" cxnId="{BFC82858-4BF9-487A-AF2F-557DEE1A93A8}">
      <dgm:prSet/>
      <dgm:spPr/>
      <dgm:t>
        <a:bodyPr/>
        <a:lstStyle/>
        <a:p>
          <a:endParaRPr lang="en-US"/>
        </a:p>
      </dgm:t>
    </dgm:pt>
    <dgm:pt modelId="{E8EBD7AD-8AE7-4D08-AE82-08DDAB26E418}" type="sibTrans" cxnId="{BFC82858-4BF9-487A-AF2F-557DEE1A93A8}">
      <dgm:prSet/>
      <dgm:spPr/>
      <dgm:t>
        <a:bodyPr/>
        <a:lstStyle/>
        <a:p>
          <a:endParaRPr lang="en-US"/>
        </a:p>
      </dgm:t>
    </dgm:pt>
    <dgm:pt modelId="{1C066B97-1436-4690-9749-6962EB77B210}">
      <dgm:prSet custT="1"/>
      <dgm:spPr/>
      <dgm:t>
        <a:bodyPr/>
        <a:lstStyle/>
        <a:p>
          <a:endParaRPr lang="el-GR"/>
        </a:p>
      </dgm:t>
    </dgm:pt>
    <dgm:pt modelId="{E3A5D41D-FB52-4DE0-B7BD-BFC871ADCE24}" type="parTrans" cxnId="{6E0E8F98-9C5C-46AE-B537-81E777316621}">
      <dgm:prSet/>
      <dgm:spPr/>
      <dgm:t>
        <a:bodyPr/>
        <a:lstStyle/>
        <a:p>
          <a:endParaRPr lang="en-US"/>
        </a:p>
      </dgm:t>
    </dgm:pt>
    <dgm:pt modelId="{8479EB68-8146-4044-AB3F-AA897EF22D72}" type="sibTrans" cxnId="{6E0E8F98-9C5C-46AE-B537-81E777316621}">
      <dgm:prSet/>
      <dgm:spPr/>
      <dgm:t>
        <a:bodyPr/>
        <a:lstStyle/>
        <a:p>
          <a:endParaRPr lang="en-US"/>
        </a:p>
      </dgm:t>
    </dgm:pt>
    <dgm:pt modelId="{4DCDC8CB-A30D-499B-9F33-F0C06CD3380E}">
      <dgm:prSet custT="1"/>
      <dgm:spPr/>
      <dgm:t>
        <a:bodyPr/>
        <a:lstStyle/>
        <a:p>
          <a:endParaRPr lang="el-GR"/>
        </a:p>
      </dgm:t>
    </dgm:pt>
    <dgm:pt modelId="{C222F64D-8C07-440F-81F4-E72211E60FD2}" type="parTrans" cxnId="{20BD0ACC-37F8-4CFF-ADDE-37DFBC255495}">
      <dgm:prSet/>
      <dgm:spPr/>
      <dgm:t>
        <a:bodyPr/>
        <a:lstStyle/>
        <a:p>
          <a:endParaRPr lang="en-US"/>
        </a:p>
      </dgm:t>
    </dgm:pt>
    <dgm:pt modelId="{49BC0330-C1FB-4197-82C1-7BFEC0DB2B5E}" type="sibTrans" cxnId="{20BD0ACC-37F8-4CFF-ADDE-37DFBC255495}">
      <dgm:prSet/>
      <dgm:spPr/>
      <dgm:t>
        <a:bodyPr/>
        <a:lstStyle/>
        <a:p>
          <a:endParaRPr lang="en-US"/>
        </a:p>
      </dgm:t>
    </dgm:pt>
    <dgm:pt modelId="{84BD9AFB-2169-485E-A7BF-12ABB275CBB0}">
      <dgm:prSet/>
      <dgm:spPr/>
      <dgm:t>
        <a:bodyPr/>
        <a:lstStyle/>
        <a:p>
          <a:pPr rtl="0"/>
          <a:endParaRPr lang="el-GR" dirty="0"/>
        </a:p>
      </dgm:t>
    </dgm:pt>
    <dgm:pt modelId="{4C2010D9-5555-4DDB-8761-D9B98FC1DA33}" type="parTrans" cxnId="{E4DC572D-0A4C-414D-8030-CA323FBC6A95}">
      <dgm:prSet/>
      <dgm:spPr/>
      <dgm:t>
        <a:bodyPr/>
        <a:lstStyle/>
        <a:p>
          <a:endParaRPr lang="en-US"/>
        </a:p>
      </dgm:t>
    </dgm:pt>
    <dgm:pt modelId="{91C593FA-202D-4E9E-AB85-6F273DDA1B2B}" type="sibTrans" cxnId="{E4DC572D-0A4C-414D-8030-CA323FBC6A95}">
      <dgm:prSet/>
      <dgm:spPr/>
      <dgm:t>
        <a:bodyPr/>
        <a:lstStyle/>
        <a:p>
          <a:endParaRPr lang="en-US"/>
        </a:p>
      </dgm:t>
    </dgm:pt>
    <dgm:pt modelId="{897578D2-B239-41E9-968C-F177653AF434}">
      <dgm:prSet/>
      <dgm:spPr/>
      <dgm:t>
        <a:bodyPr/>
        <a:lstStyle/>
        <a:p>
          <a:pPr rtl="0"/>
          <a:endParaRPr lang="en-US" dirty="0"/>
        </a:p>
      </dgm:t>
    </dgm:pt>
    <dgm:pt modelId="{81D900DD-3E72-404E-9A28-F6CF6C12F88C}" type="parTrans" cxnId="{E139ACE4-2F90-41CA-83F5-72A1C88D98DB}">
      <dgm:prSet/>
      <dgm:spPr/>
      <dgm:t>
        <a:bodyPr/>
        <a:lstStyle/>
        <a:p>
          <a:endParaRPr lang="en-US"/>
        </a:p>
      </dgm:t>
    </dgm:pt>
    <dgm:pt modelId="{0353E597-54C6-45EA-BDEC-50F73AA4A855}" type="sibTrans" cxnId="{E139ACE4-2F90-41CA-83F5-72A1C88D98DB}">
      <dgm:prSet/>
      <dgm:spPr/>
      <dgm:t>
        <a:bodyPr/>
        <a:lstStyle/>
        <a:p>
          <a:endParaRPr lang="en-US"/>
        </a:p>
      </dgm:t>
    </dgm:pt>
    <dgm:pt modelId="{8D602439-4C39-47F1-B0EE-9CEF87DBAB30}">
      <dgm:prSet/>
      <dgm:spPr/>
      <dgm:t>
        <a:bodyPr/>
        <a:lstStyle/>
        <a:p>
          <a:pPr rtl="0"/>
          <a:endParaRPr lang="el-GR" dirty="0"/>
        </a:p>
      </dgm:t>
    </dgm:pt>
    <dgm:pt modelId="{969F02DF-C99A-4541-A678-E1A4F4FF411B}" type="parTrans" cxnId="{591B6263-9A8D-46F2-97BF-7328C148151B}">
      <dgm:prSet/>
      <dgm:spPr/>
      <dgm:t>
        <a:bodyPr/>
        <a:lstStyle/>
        <a:p>
          <a:endParaRPr lang="en-US"/>
        </a:p>
      </dgm:t>
    </dgm:pt>
    <dgm:pt modelId="{FBF2CF45-8DFB-402F-BF0C-60217380A40A}" type="sibTrans" cxnId="{591B6263-9A8D-46F2-97BF-7328C148151B}">
      <dgm:prSet/>
      <dgm:spPr/>
      <dgm:t>
        <a:bodyPr/>
        <a:lstStyle/>
        <a:p>
          <a:endParaRPr lang="en-US"/>
        </a:p>
      </dgm:t>
    </dgm:pt>
    <dgm:pt modelId="{61D8EEBB-BD39-4C03-86EC-6607A8DA5093}">
      <dgm:prSet/>
      <dgm:spPr/>
      <dgm:t>
        <a:bodyPr/>
        <a:lstStyle/>
        <a:p>
          <a:pPr rtl="0"/>
          <a:endParaRPr lang="en-US" dirty="0"/>
        </a:p>
      </dgm:t>
    </dgm:pt>
    <dgm:pt modelId="{D1BCADFB-6797-4786-A4C9-A3BE412E9CF0}" type="sibTrans" cxnId="{0620BFB7-D1E3-4A9C-9E23-619630E97DC5}">
      <dgm:prSet/>
      <dgm:spPr/>
      <dgm:t>
        <a:bodyPr/>
        <a:lstStyle/>
        <a:p>
          <a:endParaRPr lang="en-US"/>
        </a:p>
      </dgm:t>
    </dgm:pt>
    <dgm:pt modelId="{C0183F77-E71E-4C24-AB34-B2F4C36F6EA0}" type="parTrans" cxnId="{0620BFB7-D1E3-4A9C-9E23-619630E97DC5}">
      <dgm:prSet/>
      <dgm:spPr/>
      <dgm:t>
        <a:bodyPr/>
        <a:lstStyle/>
        <a:p>
          <a:endParaRPr lang="en-US"/>
        </a:p>
      </dgm:t>
    </dgm:pt>
    <dgm:pt modelId="{12072B0E-AED8-47FE-BF8F-D99352442C11}">
      <dgm:prSet custT="1"/>
      <dgm:spPr/>
      <dgm:t>
        <a:bodyPr/>
        <a:lstStyle/>
        <a:p>
          <a:pPr rtl="0"/>
          <a:endParaRPr lang="el-GR" dirty="0"/>
        </a:p>
      </dgm:t>
    </dgm:pt>
    <dgm:pt modelId="{E0D549E0-830F-4666-905A-EC9F0F0694DC}" type="parTrans" cxnId="{289C4DBD-0B34-441B-BA13-CB76B06295AE}">
      <dgm:prSet/>
      <dgm:spPr/>
      <dgm:t>
        <a:bodyPr/>
        <a:lstStyle/>
        <a:p>
          <a:endParaRPr lang="el-GR"/>
        </a:p>
      </dgm:t>
    </dgm:pt>
    <dgm:pt modelId="{BD039A84-FFC3-4E0D-977E-3F65E1F32E1D}" type="sibTrans" cxnId="{289C4DBD-0B34-441B-BA13-CB76B06295AE}">
      <dgm:prSet/>
      <dgm:spPr/>
      <dgm:t>
        <a:bodyPr/>
        <a:lstStyle/>
        <a:p>
          <a:endParaRPr lang="el-GR"/>
        </a:p>
      </dgm:t>
    </dgm:pt>
    <dgm:pt modelId="{209E10E3-01DD-478A-93B6-1C966DA405F9}">
      <dgm:prSet custT="1"/>
      <dgm:spPr/>
      <dgm:t>
        <a:bodyPr/>
        <a:lstStyle/>
        <a:p>
          <a:pPr rtl="0"/>
          <a:r>
            <a:rPr lang="el-GR" sz="1600" b="1" dirty="0" smtClean="0">
              <a:solidFill>
                <a:schemeClr val="accent4">
                  <a:lumMod val="75000"/>
                </a:schemeClr>
              </a:solidFill>
            </a:rPr>
            <a:t>Η εμβολιαστική αμφισβήτηση εντοπίζεται</a:t>
          </a:r>
          <a:endParaRPr lang="el-GR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8695F4DB-B3FE-49F5-A99E-D73D2F0D4F08}" type="parTrans" cxnId="{59BC998F-CB01-432D-9F98-9B2A9DCEBC9C}">
      <dgm:prSet/>
      <dgm:spPr/>
      <dgm:t>
        <a:bodyPr/>
        <a:lstStyle/>
        <a:p>
          <a:endParaRPr lang="el-GR"/>
        </a:p>
      </dgm:t>
    </dgm:pt>
    <dgm:pt modelId="{6C395CEA-03AB-421B-9898-B647D784B3BA}" type="sibTrans" cxnId="{59BC998F-CB01-432D-9F98-9B2A9DCEBC9C}">
      <dgm:prSet/>
      <dgm:spPr/>
      <dgm:t>
        <a:bodyPr/>
        <a:lstStyle/>
        <a:p>
          <a:endParaRPr lang="el-GR"/>
        </a:p>
      </dgm:t>
    </dgm:pt>
    <dgm:pt modelId="{1C01D5F4-57F3-48B0-A28B-93B842834807}">
      <dgm:prSet custT="1"/>
      <dgm:spPr/>
      <dgm:t>
        <a:bodyPr/>
        <a:lstStyle/>
        <a:p>
          <a:pPr rtl="0"/>
          <a:r>
            <a:rPr lang="el-GR" sz="1400" b="1" dirty="0" smtClean="0">
              <a:solidFill>
                <a:schemeClr val="accent4">
                  <a:lumMod val="75000"/>
                </a:schemeClr>
              </a:solidFill>
            </a:rPr>
            <a:t>Στις μελλοντικές συνέπειες του εμβολιασμού</a:t>
          </a:r>
          <a:r>
            <a:rPr lang="el-GR" sz="1400" dirty="0" smtClean="0"/>
            <a:t>. </a:t>
          </a:r>
          <a:endParaRPr lang="el-GR" sz="1400" dirty="0"/>
        </a:p>
      </dgm:t>
    </dgm:pt>
    <dgm:pt modelId="{E4FFB4E7-54D0-4CCC-B7CE-84F3CB6451CB}" type="parTrans" cxnId="{E8485034-2F8B-4E6A-B3C9-87DDA6B84077}">
      <dgm:prSet/>
      <dgm:spPr/>
      <dgm:t>
        <a:bodyPr/>
        <a:lstStyle/>
        <a:p>
          <a:endParaRPr lang="el-GR"/>
        </a:p>
      </dgm:t>
    </dgm:pt>
    <dgm:pt modelId="{44CFC934-C65A-4BBD-A9B5-B5EBBCC1B9CC}" type="sibTrans" cxnId="{E8485034-2F8B-4E6A-B3C9-87DDA6B84077}">
      <dgm:prSet/>
      <dgm:spPr/>
      <dgm:t>
        <a:bodyPr/>
        <a:lstStyle/>
        <a:p>
          <a:endParaRPr lang="el-GR"/>
        </a:p>
      </dgm:t>
    </dgm:pt>
    <dgm:pt modelId="{ED2F5887-6510-4042-8E6B-6F14FE7BF58A}">
      <dgm:prSet custT="1"/>
      <dgm:spPr/>
      <dgm:t>
        <a:bodyPr/>
        <a:lstStyle/>
        <a:p>
          <a:pPr rtl="0"/>
          <a:endParaRPr lang="el-GR" sz="500" dirty="0"/>
        </a:p>
      </dgm:t>
    </dgm:pt>
    <dgm:pt modelId="{54D5A791-0496-4067-AECE-29EA496AF460}" type="parTrans" cxnId="{0618D216-D88F-4649-A459-A81A53577AA2}">
      <dgm:prSet/>
      <dgm:spPr/>
      <dgm:t>
        <a:bodyPr/>
        <a:lstStyle/>
        <a:p>
          <a:endParaRPr lang="el-GR"/>
        </a:p>
      </dgm:t>
    </dgm:pt>
    <dgm:pt modelId="{094715A8-69E8-4C9A-BFC0-0CE66AA269D1}" type="sibTrans" cxnId="{0618D216-D88F-4649-A459-A81A53577AA2}">
      <dgm:prSet/>
      <dgm:spPr/>
      <dgm:t>
        <a:bodyPr/>
        <a:lstStyle/>
        <a:p>
          <a:endParaRPr lang="el-GR"/>
        </a:p>
      </dgm:t>
    </dgm:pt>
    <dgm:pt modelId="{6EB93B13-7B84-4FA8-A77E-0E57494643DC}">
      <dgm:prSet custT="1"/>
      <dgm:spPr/>
      <dgm:t>
        <a:bodyPr/>
        <a:lstStyle/>
        <a:p>
          <a:pPr rtl="0"/>
          <a:r>
            <a:rPr lang="el-GR" sz="1400" b="1" dirty="0" smtClean="0">
              <a:solidFill>
                <a:schemeClr val="accent4">
                  <a:lumMod val="75000"/>
                </a:schemeClr>
              </a:solidFill>
            </a:rPr>
            <a:t>Στο σύνδεση εμβολίων και οικονομικού κέρδους, </a:t>
          </a:r>
          <a:endParaRPr lang="el-GR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6CE04645-58B8-4F44-906E-690A7562B4FF}" type="parTrans" cxnId="{59AAF59F-E4B5-4DF2-8EED-CF1A3D31A61C}">
      <dgm:prSet/>
      <dgm:spPr/>
      <dgm:t>
        <a:bodyPr/>
        <a:lstStyle/>
        <a:p>
          <a:endParaRPr lang="el-GR"/>
        </a:p>
      </dgm:t>
    </dgm:pt>
    <dgm:pt modelId="{88983751-597E-4F25-95A1-3CA1D1CB49BC}" type="sibTrans" cxnId="{59AAF59F-E4B5-4DF2-8EED-CF1A3D31A61C}">
      <dgm:prSet/>
      <dgm:spPr/>
      <dgm:t>
        <a:bodyPr/>
        <a:lstStyle/>
        <a:p>
          <a:endParaRPr lang="el-GR"/>
        </a:p>
      </dgm:t>
    </dgm:pt>
    <dgm:pt modelId="{B77E009B-DB91-417A-9D5E-5C6095AA139C}">
      <dgm:prSet custT="1"/>
      <dgm:spPr/>
      <dgm:t>
        <a:bodyPr/>
        <a:lstStyle/>
        <a:p>
          <a:pPr rtl="0"/>
          <a:endParaRPr lang="el-GR" sz="500" dirty="0"/>
        </a:p>
      </dgm:t>
    </dgm:pt>
    <dgm:pt modelId="{490E1435-D00A-40A6-BD81-759B24FAFA5F}" type="parTrans" cxnId="{DBD5DCD8-6BD7-4EF0-B39A-D7130C8360E9}">
      <dgm:prSet/>
      <dgm:spPr/>
      <dgm:t>
        <a:bodyPr/>
        <a:lstStyle/>
        <a:p>
          <a:endParaRPr lang="el-GR"/>
        </a:p>
      </dgm:t>
    </dgm:pt>
    <dgm:pt modelId="{B9436718-E14C-4DF8-9FE6-29FC51C165C3}" type="sibTrans" cxnId="{DBD5DCD8-6BD7-4EF0-B39A-D7130C8360E9}">
      <dgm:prSet/>
      <dgm:spPr/>
      <dgm:t>
        <a:bodyPr/>
        <a:lstStyle/>
        <a:p>
          <a:endParaRPr lang="el-GR"/>
        </a:p>
      </dgm:t>
    </dgm:pt>
    <dgm:pt modelId="{92D9BC25-D7D4-477F-B41F-3A6CE3ACB789}">
      <dgm:prSet custT="1"/>
      <dgm:spPr/>
      <dgm:t>
        <a:bodyPr/>
        <a:lstStyle/>
        <a:p>
          <a:pPr rtl="0"/>
          <a:r>
            <a:rPr lang="el-GR" sz="1400" b="1" dirty="0" smtClean="0">
              <a:solidFill>
                <a:schemeClr val="accent4">
                  <a:lumMod val="75000"/>
                </a:schemeClr>
              </a:solidFill>
            </a:rPr>
            <a:t>Στο φόβο για παρενέργειες</a:t>
          </a:r>
        </a:p>
      </dgm:t>
    </dgm:pt>
    <dgm:pt modelId="{832C17AB-0ADA-43B9-8ABD-DA845A45C377}" type="parTrans" cxnId="{E159BB68-7A24-4DF7-9911-B78C350D9D2B}">
      <dgm:prSet/>
      <dgm:spPr/>
      <dgm:t>
        <a:bodyPr/>
        <a:lstStyle/>
        <a:p>
          <a:endParaRPr lang="el-GR"/>
        </a:p>
      </dgm:t>
    </dgm:pt>
    <dgm:pt modelId="{A85C0CFF-C1CA-4CBE-AA5A-978C901FCE3A}" type="sibTrans" cxnId="{E159BB68-7A24-4DF7-9911-B78C350D9D2B}">
      <dgm:prSet/>
      <dgm:spPr/>
      <dgm:t>
        <a:bodyPr/>
        <a:lstStyle/>
        <a:p>
          <a:endParaRPr lang="el-GR"/>
        </a:p>
      </dgm:t>
    </dgm:pt>
    <dgm:pt modelId="{ED527950-8AD0-425C-9EB2-DBFA797957E7}">
      <dgm:prSet custT="1"/>
      <dgm:spPr/>
      <dgm:t>
        <a:bodyPr/>
        <a:lstStyle/>
        <a:p>
          <a:pPr rtl="0"/>
          <a:endParaRPr lang="el-GR" sz="500" dirty="0"/>
        </a:p>
      </dgm:t>
    </dgm:pt>
    <dgm:pt modelId="{A1F51DB9-C548-449F-82EE-537AF787065B}" type="parTrans" cxnId="{088A2FCC-273E-4992-B0FD-B566D113EB5D}">
      <dgm:prSet/>
      <dgm:spPr/>
      <dgm:t>
        <a:bodyPr/>
        <a:lstStyle/>
        <a:p>
          <a:endParaRPr lang="el-GR"/>
        </a:p>
      </dgm:t>
    </dgm:pt>
    <dgm:pt modelId="{7EC9DD9E-8C47-4A88-AAEF-A7C92B834D45}" type="sibTrans" cxnId="{088A2FCC-273E-4992-B0FD-B566D113EB5D}">
      <dgm:prSet/>
      <dgm:spPr/>
      <dgm:t>
        <a:bodyPr/>
        <a:lstStyle/>
        <a:p>
          <a:endParaRPr lang="el-GR"/>
        </a:p>
      </dgm:t>
    </dgm:pt>
    <dgm:pt modelId="{74E30491-45DC-4247-8F6B-741567C4A84C}" type="pres">
      <dgm:prSet presAssocID="{9BF65C25-B613-4115-8B85-7E577A0502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AAAFC69-649D-436A-BD5E-0CDF862311F1}" type="pres">
      <dgm:prSet presAssocID="{209E10E3-01DD-478A-93B6-1C966DA405F9}" presName="circ1" presStyleLbl="vennNode1" presStyleIdx="0" presStyleCnt="7"/>
      <dgm:spPr/>
    </dgm:pt>
    <dgm:pt modelId="{6767ACBE-4C4C-4947-9206-39444399BE3B}" type="pres">
      <dgm:prSet presAssocID="{209E10E3-01DD-478A-93B6-1C966DA405F9}" presName="circ1Tx" presStyleLbl="revTx" presStyleIdx="0" presStyleCnt="0" custScaleX="218750" custScaleY="64282" custLinFactNeighborX="-629" custLinFactNeighborY="25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AA9958-4335-4DD2-8227-D07AA0F499F9}" type="pres">
      <dgm:prSet presAssocID="{ED2F5887-6510-4042-8E6B-6F14FE7BF58A}" presName="circ2" presStyleLbl="vennNode1" presStyleIdx="1" presStyleCnt="7"/>
      <dgm:spPr/>
    </dgm:pt>
    <dgm:pt modelId="{0449C3F1-961A-4B0E-8038-D298C081E904}" type="pres">
      <dgm:prSet presAssocID="{ED2F5887-6510-4042-8E6B-6F14FE7BF58A}" presName="circ2Tx" presStyleLbl="revTx" presStyleIdx="0" presStyleCnt="0" custLinFactNeighborX="2767" custLinFactNeighborY="-8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ACBCE6-6063-487A-9BD7-C740900F5147}" type="pres">
      <dgm:prSet presAssocID="{1C01D5F4-57F3-48B0-A28B-93B842834807}" presName="circ3" presStyleLbl="vennNode1" presStyleIdx="2" presStyleCnt="7"/>
      <dgm:spPr/>
    </dgm:pt>
    <dgm:pt modelId="{3EDBA2C0-F8ED-42BE-B75A-D4D3F7F37637}" type="pres">
      <dgm:prSet presAssocID="{1C01D5F4-57F3-48B0-A28B-93B842834807}" presName="circ3Tx" presStyleLbl="revTx" presStyleIdx="0" presStyleCnt="0" custScaleX="85527" custScaleY="123426" custLinFactNeighborX="-34174" custLinFactNeighborY="-89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162631-B693-41DC-9A41-1D48900A8C6A}" type="pres">
      <dgm:prSet presAssocID="{B77E009B-DB91-417A-9D5E-5C6095AA139C}" presName="circ4" presStyleLbl="vennNode1" presStyleIdx="3" presStyleCnt="7"/>
      <dgm:spPr/>
    </dgm:pt>
    <dgm:pt modelId="{A8DA70A3-6917-4DB3-99FF-3EAA1DD45E20}" type="pres">
      <dgm:prSet presAssocID="{B77E009B-DB91-417A-9D5E-5C6095AA139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3716C4-9395-4759-AA64-C674BA76927C}" type="pres">
      <dgm:prSet presAssocID="{6EB93B13-7B84-4FA8-A77E-0E57494643DC}" presName="circ5" presStyleLbl="vennNode1" presStyleIdx="4" presStyleCnt="7" custLinFactNeighborX="2737" custLinFactNeighborY="6387"/>
      <dgm:spPr/>
    </dgm:pt>
    <dgm:pt modelId="{30A8B621-6051-4EC6-B2A7-12A9EB0F707D}" type="pres">
      <dgm:prSet presAssocID="{6EB93B13-7B84-4FA8-A77E-0E57494643DC}" presName="circ5Tx" presStyleLbl="revTx" presStyleIdx="0" presStyleCnt="0" custScaleX="93578" custScaleY="124250" custLinFactNeighborX="-7091" custLinFactNeighborY="-77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1138D5-5082-4F55-9C47-3D4B30B46A84}" type="pres">
      <dgm:prSet presAssocID="{ED527950-8AD0-425C-9EB2-DBFA797957E7}" presName="circ6" presStyleLbl="vennNode1" presStyleIdx="5" presStyleCnt="7"/>
      <dgm:spPr/>
    </dgm:pt>
    <dgm:pt modelId="{0BB6D5AC-2677-4270-B0CD-653B4A29E072}" type="pres">
      <dgm:prSet presAssocID="{ED527950-8AD0-425C-9EB2-DBFA797957E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277DA6-9032-4AA6-A83E-A47AEDD3FCB8}" type="pres">
      <dgm:prSet presAssocID="{92D9BC25-D7D4-477F-B41F-3A6CE3ACB789}" presName="circ7" presStyleLbl="vennNode1" presStyleIdx="6" presStyleCnt="7"/>
      <dgm:spPr/>
    </dgm:pt>
    <dgm:pt modelId="{53E91745-FA5A-4E43-BAAF-047B7AA1E8C5}" type="pres">
      <dgm:prSet presAssocID="{92D9BC25-D7D4-477F-B41F-3A6CE3ACB789}" presName="circ7Tx" presStyleLbl="revTx" presStyleIdx="0" presStyleCnt="0" custScaleX="95981" custScaleY="99605" custLinFactNeighborX="25139" custLinFactNeighborY="27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9AAF59F-E4B5-4DF2-8EED-CF1A3D31A61C}" srcId="{9BF65C25-B613-4115-8B85-7E577A050273}" destId="{6EB93B13-7B84-4FA8-A77E-0E57494643DC}" srcOrd="4" destOrd="0" parTransId="{6CE04645-58B8-4F44-906E-690A7562B4FF}" sibTransId="{88983751-597E-4F25-95A1-3CA1D1CB49BC}"/>
    <dgm:cxn modelId="{E159BB68-7A24-4DF7-9911-B78C350D9D2B}" srcId="{9BF65C25-B613-4115-8B85-7E577A050273}" destId="{92D9BC25-D7D4-477F-B41F-3A6CE3ACB789}" srcOrd="6" destOrd="0" parTransId="{832C17AB-0ADA-43B9-8ABD-DA845A45C377}" sibTransId="{A85C0CFF-C1CA-4CBE-AA5A-978C901FCE3A}"/>
    <dgm:cxn modelId="{59BC998F-CB01-432D-9F98-9B2A9DCEBC9C}" srcId="{9BF65C25-B613-4115-8B85-7E577A050273}" destId="{209E10E3-01DD-478A-93B6-1C966DA405F9}" srcOrd="0" destOrd="0" parTransId="{8695F4DB-B3FE-49F5-A99E-D73D2F0D4F08}" sibTransId="{6C395CEA-03AB-421B-9898-B647D784B3BA}"/>
    <dgm:cxn modelId="{F0466D7F-7D02-46AC-8E59-1ED1D048A280}" type="presOf" srcId="{ED2F5887-6510-4042-8E6B-6F14FE7BF58A}" destId="{0449C3F1-961A-4B0E-8038-D298C081E904}" srcOrd="0" destOrd="0" presId="urn:microsoft.com/office/officeart/2005/8/layout/venn1"/>
    <dgm:cxn modelId="{5329D386-2F92-48B0-AC43-B7CA7B870B9F}" type="presOf" srcId="{92D9BC25-D7D4-477F-B41F-3A6CE3ACB789}" destId="{53E91745-FA5A-4E43-BAAF-047B7AA1E8C5}" srcOrd="0" destOrd="0" presId="urn:microsoft.com/office/officeart/2005/8/layout/venn1"/>
    <dgm:cxn modelId="{088A2FCC-273E-4992-B0FD-B566D113EB5D}" srcId="{9BF65C25-B613-4115-8B85-7E577A050273}" destId="{ED527950-8AD0-425C-9EB2-DBFA797957E7}" srcOrd="5" destOrd="0" parTransId="{A1F51DB9-C548-449F-82EE-537AF787065B}" sibTransId="{7EC9DD9E-8C47-4A88-AAEF-A7C92B834D45}"/>
    <dgm:cxn modelId="{8B4EB1E1-DE5C-4660-B1F0-4B14ADF397E1}" srcId="{9BF65C25-B613-4115-8B85-7E577A050273}" destId="{2840C510-76AC-4DF3-98B9-51F5BB404D75}" srcOrd="7" destOrd="0" parTransId="{0D0B4008-91E7-4B37-AAB4-5335D5D2E952}" sibTransId="{4710664E-6276-45AE-870C-DA3D94B58DD7}"/>
    <dgm:cxn modelId="{9DB01116-D1FF-40DB-943A-6FB0608243D8}" type="presOf" srcId="{ED527950-8AD0-425C-9EB2-DBFA797957E7}" destId="{0BB6D5AC-2677-4270-B0CD-653B4A29E072}" srcOrd="0" destOrd="0" presId="urn:microsoft.com/office/officeart/2005/8/layout/venn1"/>
    <dgm:cxn modelId="{BFC82858-4BF9-487A-AF2F-557DEE1A93A8}" srcId="{9BF65C25-B613-4115-8B85-7E577A050273}" destId="{367698A4-9801-47E7-95D1-7EB2E8A9A41D}" srcOrd="9" destOrd="0" parTransId="{046A7DFF-EF72-4F22-9380-35A24A86E7AF}" sibTransId="{E8EBD7AD-8AE7-4D08-AE82-08DDAB26E418}"/>
    <dgm:cxn modelId="{E139ACE4-2F90-41CA-83F5-72A1C88D98DB}" srcId="{9BF65C25-B613-4115-8B85-7E577A050273}" destId="{897578D2-B239-41E9-968C-F177653AF434}" srcOrd="14" destOrd="0" parTransId="{81D900DD-3E72-404E-9A28-F6CF6C12F88C}" sibTransId="{0353E597-54C6-45EA-BDEC-50F73AA4A855}"/>
    <dgm:cxn modelId="{33844C51-EBFC-4C99-AC3D-F7840A4F0988}" type="presOf" srcId="{9BF65C25-B613-4115-8B85-7E577A050273}" destId="{74E30491-45DC-4247-8F6B-741567C4A84C}" srcOrd="0" destOrd="0" presId="urn:microsoft.com/office/officeart/2005/8/layout/venn1"/>
    <dgm:cxn modelId="{0620BFB7-D1E3-4A9C-9E23-619630E97DC5}" srcId="{9BF65C25-B613-4115-8B85-7E577A050273}" destId="{61D8EEBB-BD39-4C03-86EC-6607A8DA5093}" srcOrd="10" destOrd="0" parTransId="{C0183F77-E71E-4C24-AB34-B2F4C36F6EA0}" sibTransId="{D1BCADFB-6797-4786-A4C9-A3BE412E9CF0}"/>
    <dgm:cxn modelId="{588EDBDB-3672-407E-9544-97653E0F1083}" type="presOf" srcId="{209E10E3-01DD-478A-93B6-1C966DA405F9}" destId="{6767ACBE-4C4C-4947-9206-39444399BE3B}" srcOrd="0" destOrd="0" presId="urn:microsoft.com/office/officeart/2005/8/layout/venn1"/>
    <dgm:cxn modelId="{289C4DBD-0B34-441B-BA13-CB76B06295AE}" srcId="{9BF65C25-B613-4115-8B85-7E577A050273}" destId="{12072B0E-AED8-47FE-BF8F-D99352442C11}" srcOrd="8" destOrd="0" parTransId="{E0D549E0-830F-4666-905A-EC9F0F0694DC}" sibTransId="{BD039A84-FFC3-4E0D-977E-3F65E1F32E1D}"/>
    <dgm:cxn modelId="{F393FFA4-2ED1-4A05-A160-FB086ADBE976}" type="presOf" srcId="{1C01D5F4-57F3-48B0-A28B-93B842834807}" destId="{3EDBA2C0-F8ED-42BE-B75A-D4D3F7F37637}" srcOrd="0" destOrd="0" presId="urn:microsoft.com/office/officeart/2005/8/layout/venn1"/>
    <dgm:cxn modelId="{0618D216-D88F-4649-A459-A81A53577AA2}" srcId="{9BF65C25-B613-4115-8B85-7E577A050273}" destId="{ED2F5887-6510-4042-8E6B-6F14FE7BF58A}" srcOrd="1" destOrd="0" parTransId="{54D5A791-0496-4067-AECE-29EA496AF460}" sibTransId="{094715A8-69E8-4C9A-BFC0-0CE66AA269D1}"/>
    <dgm:cxn modelId="{6E0E8F98-9C5C-46AE-B537-81E777316621}" srcId="{9BF65C25-B613-4115-8B85-7E577A050273}" destId="{1C066B97-1436-4690-9749-6962EB77B210}" srcOrd="11" destOrd="0" parTransId="{E3A5D41D-FB52-4DE0-B7BD-BFC871ADCE24}" sibTransId="{8479EB68-8146-4044-AB3F-AA897EF22D72}"/>
    <dgm:cxn modelId="{A42A6D73-D8B7-4B72-A850-1645F2B2F83D}" type="presOf" srcId="{B77E009B-DB91-417A-9D5E-5C6095AA139C}" destId="{A8DA70A3-6917-4DB3-99FF-3EAA1DD45E20}" srcOrd="0" destOrd="0" presId="urn:microsoft.com/office/officeart/2005/8/layout/venn1"/>
    <dgm:cxn modelId="{602AB7B1-9132-43AA-B013-1EC6C113C4F9}" type="presOf" srcId="{6EB93B13-7B84-4FA8-A77E-0E57494643DC}" destId="{30A8B621-6051-4EC6-B2A7-12A9EB0F707D}" srcOrd="0" destOrd="0" presId="urn:microsoft.com/office/officeart/2005/8/layout/venn1"/>
    <dgm:cxn modelId="{E4DC572D-0A4C-414D-8030-CA323FBC6A95}" srcId="{9BF65C25-B613-4115-8B85-7E577A050273}" destId="{84BD9AFB-2169-485E-A7BF-12ABB275CBB0}" srcOrd="13" destOrd="0" parTransId="{4C2010D9-5555-4DDB-8761-D9B98FC1DA33}" sibTransId="{91C593FA-202D-4E9E-AB85-6F273DDA1B2B}"/>
    <dgm:cxn modelId="{20BD0ACC-37F8-4CFF-ADDE-37DFBC255495}" srcId="{9BF65C25-B613-4115-8B85-7E577A050273}" destId="{4DCDC8CB-A30D-499B-9F33-F0C06CD3380E}" srcOrd="12" destOrd="0" parTransId="{C222F64D-8C07-440F-81F4-E72211E60FD2}" sibTransId="{49BC0330-C1FB-4197-82C1-7BFEC0DB2B5E}"/>
    <dgm:cxn modelId="{591B6263-9A8D-46F2-97BF-7328C148151B}" srcId="{9BF65C25-B613-4115-8B85-7E577A050273}" destId="{8D602439-4C39-47F1-B0EE-9CEF87DBAB30}" srcOrd="15" destOrd="0" parTransId="{969F02DF-C99A-4541-A678-E1A4F4FF411B}" sibTransId="{FBF2CF45-8DFB-402F-BF0C-60217380A40A}"/>
    <dgm:cxn modelId="{DBD5DCD8-6BD7-4EF0-B39A-D7130C8360E9}" srcId="{9BF65C25-B613-4115-8B85-7E577A050273}" destId="{B77E009B-DB91-417A-9D5E-5C6095AA139C}" srcOrd="3" destOrd="0" parTransId="{490E1435-D00A-40A6-BD81-759B24FAFA5F}" sibTransId="{B9436718-E14C-4DF8-9FE6-29FC51C165C3}"/>
    <dgm:cxn modelId="{E8485034-2F8B-4E6A-B3C9-87DDA6B84077}" srcId="{9BF65C25-B613-4115-8B85-7E577A050273}" destId="{1C01D5F4-57F3-48B0-A28B-93B842834807}" srcOrd="2" destOrd="0" parTransId="{E4FFB4E7-54D0-4CCC-B7CE-84F3CB6451CB}" sibTransId="{44CFC934-C65A-4BBD-A9B5-B5EBBCC1B9CC}"/>
    <dgm:cxn modelId="{7AEA97DE-D716-430B-AF1D-C9D3C78BF3B9}" type="presParOf" srcId="{74E30491-45DC-4247-8F6B-741567C4A84C}" destId="{FAAAFC69-649D-436A-BD5E-0CDF862311F1}" srcOrd="0" destOrd="0" presId="urn:microsoft.com/office/officeart/2005/8/layout/venn1"/>
    <dgm:cxn modelId="{C0D693C2-2508-4E36-9930-0FABB9D472E1}" type="presParOf" srcId="{74E30491-45DC-4247-8F6B-741567C4A84C}" destId="{6767ACBE-4C4C-4947-9206-39444399BE3B}" srcOrd="1" destOrd="0" presId="urn:microsoft.com/office/officeart/2005/8/layout/venn1"/>
    <dgm:cxn modelId="{2D076228-25C2-46BC-92AF-5C9E1B331494}" type="presParOf" srcId="{74E30491-45DC-4247-8F6B-741567C4A84C}" destId="{38AA9958-4335-4DD2-8227-D07AA0F499F9}" srcOrd="2" destOrd="0" presId="urn:microsoft.com/office/officeart/2005/8/layout/venn1"/>
    <dgm:cxn modelId="{D5A77004-4024-409C-920D-F33385B47023}" type="presParOf" srcId="{74E30491-45DC-4247-8F6B-741567C4A84C}" destId="{0449C3F1-961A-4B0E-8038-D298C081E904}" srcOrd="3" destOrd="0" presId="urn:microsoft.com/office/officeart/2005/8/layout/venn1"/>
    <dgm:cxn modelId="{5B78A924-B083-4FD6-8B0A-3232E96B3531}" type="presParOf" srcId="{74E30491-45DC-4247-8F6B-741567C4A84C}" destId="{80ACBCE6-6063-487A-9BD7-C740900F5147}" srcOrd="4" destOrd="0" presId="urn:microsoft.com/office/officeart/2005/8/layout/venn1"/>
    <dgm:cxn modelId="{56FBFCB2-A91C-49CC-9A23-0748FC9E3B99}" type="presParOf" srcId="{74E30491-45DC-4247-8F6B-741567C4A84C}" destId="{3EDBA2C0-F8ED-42BE-B75A-D4D3F7F37637}" srcOrd="5" destOrd="0" presId="urn:microsoft.com/office/officeart/2005/8/layout/venn1"/>
    <dgm:cxn modelId="{26025C84-65DA-4B74-AF81-33E7A436846D}" type="presParOf" srcId="{74E30491-45DC-4247-8F6B-741567C4A84C}" destId="{29162631-B693-41DC-9A41-1D48900A8C6A}" srcOrd="6" destOrd="0" presId="urn:microsoft.com/office/officeart/2005/8/layout/venn1"/>
    <dgm:cxn modelId="{DB060AFD-AA12-4E56-9201-4E4A4F845822}" type="presParOf" srcId="{74E30491-45DC-4247-8F6B-741567C4A84C}" destId="{A8DA70A3-6917-4DB3-99FF-3EAA1DD45E20}" srcOrd="7" destOrd="0" presId="urn:microsoft.com/office/officeart/2005/8/layout/venn1"/>
    <dgm:cxn modelId="{3BE8BF2D-38E6-4DBD-8734-A6EBEB05E3B8}" type="presParOf" srcId="{74E30491-45DC-4247-8F6B-741567C4A84C}" destId="{D23716C4-9395-4759-AA64-C674BA76927C}" srcOrd="8" destOrd="0" presId="urn:microsoft.com/office/officeart/2005/8/layout/venn1"/>
    <dgm:cxn modelId="{D040D46A-41A7-41DD-818A-74661425775B}" type="presParOf" srcId="{74E30491-45DC-4247-8F6B-741567C4A84C}" destId="{30A8B621-6051-4EC6-B2A7-12A9EB0F707D}" srcOrd="9" destOrd="0" presId="urn:microsoft.com/office/officeart/2005/8/layout/venn1"/>
    <dgm:cxn modelId="{F514B2EA-BB01-4ABD-AB36-A025EE0BC2D2}" type="presParOf" srcId="{74E30491-45DC-4247-8F6B-741567C4A84C}" destId="{161138D5-5082-4F55-9C47-3D4B30B46A84}" srcOrd="10" destOrd="0" presId="urn:microsoft.com/office/officeart/2005/8/layout/venn1"/>
    <dgm:cxn modelId="{31A75F03-9E6D-4922-B56F-70ABD85BF172}" type="presParOf" srcId="{74E30491-45DC-4247-8F6B-741567C4A84C}" destId="{0BB6D5AC-2677-4270-B0CD-653B4A29E072}" srcOrd="11" destOrd="0" presId="urn:microsoft.com/office/officeart/2005/8/layout/venn1"/>
    <dgm:cxn modelId="{0159F64B-447E-4153-9938-6DBCE4535860}" type="presParOf" srcId="{74E30491-45DC-4247-8F6B-741567C4A84C}" destId="{79277DA6-9032-4AA6-A83E-A47AEDD3FCB8}" srcOrd="12" destOrd="0" presId="urn:microsoft.com/office/officeart/2005/8/layout/venn1"/>
    <dgm:cxn modelId="{EC4924C6-81BA-40B7-AEE9-774163D03302}" type="presParOf" srcId="{74E30491-45DC-4247-8F6B-741567C4A84C}" destId="{53E91745-FA5A-4E43-BAAF-047B7AA1E8C5}" srcOrd="1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B823E4-584D-4F4A-A41E-09ABB7E6C75F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A08650-92CB-4C2F-B230-982422EF20A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B96F-3EC4-4F18-863D-835C370A91F3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0163-B276-48B5-A8BD-40B633F646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D36A-715E-421D-A3E0-7842DBB328D0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ABB4-D1E5-4185-B8F4-6F22A84385D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0715-DFEB-4EE7-B65A-71BE7DDB3057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6DDB-D6C5-4DDD-A692-3210E2BEDAA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2470-CC36-412A-A179-B6939A6541B9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61EA-8FDC-4C06-A1CA-2AB8F205635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B6A0-282C-4592-B2F2-5A89E68231C7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225A-756F-4F0C-8E79-C7DE2708D46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CB18-1EF7-44D6-8AC4-801C9A7ACFEB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8829-2601-4D21-85C3-90DE41C4E8A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878-1B77-4402-B943-D7C4CEA4838B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854B-64D1-4F9A-8E7C-5ACF4792AA2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9B6B-31D4-47C7-8CE2-1768A0C5979A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0346-D7FB-41F8-A2CF-091910D8D3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9F2F-2FCB-4A8A-8399-833C51B6EC70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D12A-F303-4B7C-8DFA-57D0CF5E583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1C7A-09F8-44A7-8D9A-4A0BDF348278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0EDA-633A-4F40-BE40-C066AA9EA17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BA8C-5A8C-443E-8308-39E408631160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579F-1CDA-4606-A37F-DE874B47436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A7FE360-0510-4845-B7E2-50401AD266C5}" type="datetimeFigureOut">
              <a:rPr lang="el-GR"/>
              <a:pPr>
                <a:defRPr/>
              </a:pPr>
              <a:t>19/12/2018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705902-67D0-4175-A187-F272DFE30CF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8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9725" y="1679575"/>
            <a:ext cx="8410575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400" b="1" cap="small" dirty="0" err="1" smtClean="0"/>
              <a:t>Εμβολιαστικ</a:t>
            </a:r>
            <a:r>
              <a:rPr lang="en-US" sz="2400" b="1" cap="small" dirty="0"/>
              <a:t>h</a:t>
            </a:r>
            <a:r>
              <a:rPr lang="el-GR" sz="2400" b="1" cap="small" dirty="0"/>
              <a:t> Κ</a:t>
            </a:r>
            <a:r>
              <a:rPr lang="en-US" sz="2400" b="1" cap="small" dirty="0"/>
              <a:t>a</a:t>
            </a:r>
            <a:r>
              <a:rPr lang="el-GR" sz="2400" b="1" cap="small" dirty="0" err="1"/>
              <a:t>λυψη</a:t>
            </a:r>
            <a:r>
              <a:rPr lang="el-GR" sz="2400" b="1" cap="small" dirty="0"/>
              <a:t> των </a:t>
            </a:r>
            <a:r>
              <a:rPr lang="el-GR" sz="2400" b="1" cap="small" dirty="0" err="1"/>
              <a:t>Παιδιων</a:t>
            </a:r>
            <a:r>
              <a:rPr lang="el-GR" sz="2400" b="1" cap="small" dirty="0"/>
              <a:t> </a:t>
            </a:r>
            <a:r>
              <a:rPr lang="el-GR" sz="2400" b="1" cap="small" dirty="0" err="1" smtClean="0"/>
              <a:t>Σχολικησ</a:t>
            </a:r>
            <a:r>
              <a:rPr lang="el-GR" sz="2400" b="1" cap="small" dirty="0" smtClean="0"/>
              <a:t> </a:t>
            </a:r>
            <a:r>
              <a:rPr lang="el-GR" sz="2400" b="1" cap="small" dirty="0" err="1" smtClean="0"/>
              <a:t>Ηλικιασ</a:t>
            </a:r>
            <a:r>
              <a:rPr lang="el-GR" sz="2400" b="1" cap="small" dirty="0" smtClean="0"/>
              <a:t> </a:t>
            </a:r>
            <a:r>
              <a:rPr lang="el-GR" sz="2400" b="1" cap="small" dirty="0"/>
              <a:t>6-12 </a:t>
            </a:r>
            <a:r>
              <a:rPr lang="el-GR" sz="2400" b="1" cap="small" dirty="0" err="1"/>
              <a:t>ετων</a:t>
            </a:r>
            <a:r>
              <a:rPr lang="el-GR" sz="2400" b="1" cap="small" dirty="0"/>
              <a:t> </a:t>
            </a:r>
            <a:r>
              <a:rPr lang="el-GR" sz="2400" b="1" cap="small" dirty="0" err="1" smtClean="0"/>
              <a:t>Προσδιοριστικοι</a:t>
            </a:r>
            <a:r>
              <a:rPr lang="el-GR" sz="2400" b="1" cap="small" dirty="0" smtClean="0"/>
              <a:t> </a:t>
            </a:r>
            <a:r>
              <a:rPr lang="el-GR" sz="2400" b="1" cap="small" dirty="0" err="1" smtClean="0"/>
              <a:t>Παραγοντεσ</a:t>
            </a:r>
            <a:r>
              <a:rPr lang="el-GR" sz="2400" b="1" cap="small" dirty="0" smtClean="0"/>
              <a:t> </a:t>
            </a:r>
            <a:r>
              <a:rPr lang="el-GR" sz="2400" b="1" cap="small" dirty="0" err="1" smtClean="0"/>
              <a:t>αυτησ</a:t>
            </a:r>
            <a:r>
              <a:rPr lang="el-GR" sz="2400" b="1" cap="small" dirty="0" smtClean="0"/>
              <a:t> </a:t>
            </a:r>
            <a:endParaRPr lang="el-GR" sz="2400" b="1" cap="small" dirty="0"/>
          </a:p>
          <a:p>
            <a:pPr algn="ctr" eaLnBrk="1" hangingPunct="1">
              <a:defRPr/>
            </a:pPr>
            <a:r>
              <a:rPr lang="el-GR" sz="2400" b="1" cap="small" dirty="0" smtClean="0"/>
              <a:t>στην </a:t>
            </a:r>
            <a:r>
              <a:rPr lang="el-GR" sz="2400" b="1" cap="small" dirty="0" err="1"/>
              <a:t>Περιφερειακη</a:t>
            </a:r>
            <a:r>
              <a:rPr lang="el-GR" sz="2400" b="1" cap="small" dirty="0"/>
              <a:t> </a:t>
            </a:r>
            <a:r>
              <a:rPr lang="el-GR" sz="2400" b="1" cap="small" dirty="0" err="1"/>
              <a:t>Ενοτητα</a:t>
            </a:r>
            <a:r>
              <a:rPr lang="el-GR" sz="2400" b="1" cap="small" dirty="0"/>
              <a:t> </a:t>
            </a:r>
            <a:r>
              <a:rPr lang="el-GR" sz="2400" b="1" cap="small" dirty="0" err="1" smtClean="0"/>
              <a:t>Ρεθυμνησ</a:t>
            </a:r>
            <a:r>
              <a:rPr lang="el-GR" sz="2400" b="1" cap="small" dirty="0" smtClean="0"/>
              <a:t> </a:t>
            </a:r>
            <a:r>
              <a:rPr lang="el-GR" sz="2400" b="1" cap="small" dirty="0" err="1" smtClean="0"/>
              <a:t>τησ</a:t>
            </a:r>
            <a:r>
              <a:rPr lang="el-GR" sz="2400" b="1" cap="small" dirty="0" smtClean="0"/>
              <a:t> </a:t>
            </a:r>
            <a:r>
              <a:rPr lang="el-GR" sz="2400" b="1" cap="small" dirty="0" err="1" smtClean="0"/>
              <a:t>Περιφερειασ</a:t>
            </a:r>
            <a:r>
              <a:rPr lang="el-GR" sz="2400" b="1" cap="small" dirty="0" smtClean="0"/>
              <a:t> </a:t>
            </a:r>
            <a:r>
              <a:rPr lang="el-GR" sz="2400" b="1" cap="small" dirty="0" err="1" smtClean="0"/>
              <a:t>Κρητησ</a:t>
            </a:r>
            <a:endParaRPr lang="el-GR" sz="3200" b="1" cap="small" dirty="0"/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7573963" y="552450"/>
            <a:ext cx="1001712" cy="461963"/>
          </a:xfrm>
          <a:prstGeom prst="rect">
            <a:avLst/>
          </a:prstGeom>
          <a:solidFill>
            <a:schemeClr val="bg1"/>
          </a:solidFill>
          <a:ln w="635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n-US" sz="2400" b="1">
                <a:solidFill>
                  <a:srgbClr val="800000"/>
                </a:solidFill>
                <a:cs typeface="Arial" charset="0"/>
              </a:rPr>
              <a:t>ΑΑ0</a:t>
            </a:r>
            <a:r>
              <a:rPr lang="en-US" altLang="en-US" sz="2400" b="1">
                <a:solidFill>
                  <a:srgbClr val="800000"/>
                </a:solidFill>
                <a:cs typeface="Arial" charset="0"/>
              </a:rPr>
              <a:t>0</a:t>
            </a:r>
            <a:endParaRPr lang="el-GR" altLang="en-US" sz="2400"/>
          </a:p>
        </p:txBody>
      </p:sp>
      <p:pic>
        <p:nvPicPr>
          <p:cNvPr id="5" name="Picture 4" descr="cr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5363"/>
            <a:ext cx="9144000" cy="205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91" y="2753831"/>
            <a:ext cx="2158409" cy="171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55" name="Group 6"/>
          <p:cNvGrpSpPr>
            <a:grpSpLocks noChangeAspect="1"/>
          </p:cNvGrpSpPr>
          <p:nvPr/>
        </p:nvGrpSpPr>
        <p:grpSpPr bwMode="auto">
          <a:xfrm>
            <a:off x="3019425" y="4837113"/>
            <a:ext cx="2233613" cy="936625"/>
            <a:chOff x="1952" y="0"/>
            <a:chExt cx="2494" cy="957"/>
          </a:xfrm>
        </p:grpSpPr>
        <p:sp>
          <p:nvSpPr>
            <p:cNvPr id="205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12" y="0"/>
              <a:ext cx="2034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52" y="81"/>
              <a:ext cx="2484" cy="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56" name="14 - TextBox"/>
          <p:cNvSpPr txBox="1">
            <a:spLocks noChangeArrowheads="1"/>
          </p:cNvSpPr>
          <p:nvPr/>
        </p:nvSpPr>
        <p:spPr bwMode="auto">
          <a:xfrm>
            <a:off x="127000" y="4019550"/>
            <a:ext cx="6805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el-GR" sz="1200">
                <a:solidFill>
                  <a:srgbClr val="000000"/>
                </a:solidFill>
              </a:rPr>
              <a:t>Προϊσταμένη Διεύθυνσης - Κοινωνική Λειτουργός,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l-GR" sz="1200">
                <a:solidFill>
                  <a:srgbClr val="000000"/>
                </a:solidFill>
              </a:rPr>
              <a:t>2.Επισκέπτρια Υγείας, </a:t>
            </a:r>
            <a:r>
              <a:rPr lang="en-US" sz="1200">
                <a:solidFill>
                  <a:srgbClr val="000000"/>
                </a:solidFill>
              </a:rPr>
              <a:t>3. </a:t>
            </a:r>
            <a:r>
              <a:rPr lang="el-GR" sz="1200">
                <a:solidFill>
                  <a:srgbClr val="000000"/>
                </a:solidFill>
              </a:rPr>
              <a:t>Κοινωνιολόγος, </a:t>
            </a:r>
          </a:p>
          <a:p>
            <a:pPr marL="228600" indent="-228600" eaLnBrk="1" hangingPunct="1"/>
            <a:endParaRPr lang="el-GR" sz="1200">
              <a:solidFill>
                <a:srgbClr val="000000"/>
              </a:solidFill>
            </a:endParaRPr>
          </a:p>
          <a:p>
            <a:pPr marL="228600" indent="-228600" algn="ctr" eaLnBrk="1" hangingPunct="1"/>
            <a:r>
              <a:rPr lang="el-GR" sz="1200">
                <a:solidFill>
                  <a:srgbClr val="000000"/>
                </a:solidFill>
              </a:rPr>
              <a:t>Φορέας </a:t>
            </a:r>
          </a:p>
          <a:p>
            <a:pPr marL="228600" indent="-228600" eaLnBrk="1" hangingPunct="1"/>
            <a:r>
              <a:rPr lang="el-GR" sz="1200">
                <a:solidFill>
                  <a:srgbClr val="000000"/>
                </a:solidFill>
              </a:rPr>
              <a:t>Διεύθυνση Δημόσιας Υγείας και Κοινωνικής Μέριμνας  ΠΕ Ρεθύμνης Περιφέρειας Κρήτης</a:t>
            </a:r>
            <a:endParaRPr lang="el-GR" sz="1200" b="1" baseline="30000">
              <a:solidFill>
                <a:srgbClr val="000000"/>
              </a:solidFill>
            </a:endParaRPr>
          </a:p>
        </p:txBody>
      </p:sp>
      <p:sp>
        <p:nvSpPr>
          <p:cNvPr id="2057" name="18 - TextBox"/>
          <p:cNvSpPr txBox="1">
            <a:spLocks noChangeArrowheads="1"/>
          </p:cNvSpPr>
          <p:nvPr/>
        </p:nvSpPr>
        <p:spPr bwMode="auto">
          <a:xfrm>
            <a:off x="307975" y="3700463"/>
            <a:ext cx="6518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>
                <a:solidFill>
                  <a:srgbClr val="000000"/>
                </a:solidFill>
              </a:rPr>
              <a:t>Καββάλου Μαρία</a:t>
            </a:r>
            <a:r>
              <a:rPr lang="en-US" sz="1600" b="1" baseline="30000">
                <a:solidFill>
                  <a:srgbClr val="000000"/>
                </a:solidFill>
              </a:rPr>
              <a:t>1</a:t>
            </a:r>
            <a:r>
              <a:rPr lang="el-GR" sz="1600" b="1">
                <a:solidFill>
                  <a:srgbClr val="000000"/>
                </a:solidFill>
              </a:rPr>
              <a:t>, Τζεμοπούλου Ευσταθία</a:t>
            </a:r>
            <a:r>
              <a:rPr lang="el-GR" sz="1600" b="1" baseline="30000">
                <a:solidFill>
                  <a:srgbClr val="000000"/>
                </a:solidFill>
              </a:rPr>
              <a:t>2</a:t>
            </a:r>
            <a:r>
              <a:rPr lang="el-GR" sz="1600" b="1">
                <a:solidFill>
                  <a:srgbClr val="000000"/>
                </a:solidFill>
              </a:rPr>
              <a:t>, Μαρκάκη Καλλιόπη</a:t>
            </a:r>
            <a:r>
              <a:rPr lang="en-US" sz="1600" b="1" baseline="30000">
                <a:solidFill>
                  <a:srgbClr val="000000"/>
                </a:solidFill>
              </a:rPr>
              <a:t>3</a:t>
            </a:r>
            <a:endParaRPr lang="el-GR" sz="1600" b="1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7624763" y="6340475"/>
            <a:ext cx="85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n-US" b="1">
                <a:solidFill>
                  <a:srgbClr val="800000"/>
                </a:solidFill>
              </a:rPr>
              <a:t>ΑΑ00</a:t>
            </a:r>
            <a:r>
              <a:rPr lang="el-GR" altLang="en-US"/>
              <a:t>  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19838"/>
            <a:ext cx="3952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664AFEA-023D-4406-9BE2-2F1C3BEFB1B9}" type="slidenum">
              <a:rPr lang="el-GR" altLang="en-US" sz="1400" smtClean="0"/>
              <a:pPr algn="ctr"/>
              <a:t>2</a:t>
            </a:fld>
            <a:endParaRPr lang="el-GR" altLang="en-US" sz="1400" smtClean="0"/>
          </a:p>
        </p:txBody>
      </p:sp>
      <p:pic>
        <p:nvPicPr>
          <p:cNvPr id="307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28384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163" y="3933825"/>
            <a:ext cx="27638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9 - TextBox"/>
          <p:cNvSpPr txBox="1">
            <a:spLocks noChangeArrowheads="1"/>
          </p:cNvSpPr>
          <p:nvPr/>
        </p:nvSpPr>
        <p:spPr bwMode="auto">
          <a:xfrm>
            <a:off x="6486525" y="3700463"/>
            <a:ext cx="2657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>
                <a:solidFill>
                  <a:schemeClr val="tx2"/>
                </a:solidFill>
              </a:rPr>
              <a:t>Το 74% αντιμετωπίζει οικονομικές δυσκολίες</a:t>
            </a:r>
          </a:p>
          <a:p>
            <a:pPr algn="ctr"/>
            <a:endParaRPr lang="el-GR" sz="1400"/>
          </a:p>
        </p:txBody>
      </p:sp>
      <p:sp>
        <p:nvSpPr>
          <p:cNvPr id="3080" name="10 - TextBox"/>
          <p:cNvSpPr txBox="1">
            <a:spLocks noChangeArrowheads="1"/>
          </p:cNvSpPr>
          <p:nvPr/>
        </p:nvSpPr>
        <p:spPr bwMode="auto">
          <a:xfrm>
            <a:off x="7783513" y="5294313"/>
            <a:ext cx="1158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>
                <a:solidFill>
                  <a:schemeClr val="tx2"/>
                </a:solidFill>
              </a:rPr>
              <a:t>Το  34,5% δηλώνει εισόδημα </a:t>
            </a:r>
          </a:p>
          <a:p>
            <a:pPr algn="ctr"/>
            <a:r>
              <a:rPr lang="el-GR" sz="1100" b="1">
                <a:solidFill>
                  <a:schemeClr val="tx2"/>
                </a:solidFill>
              </a:rPr>
              <a:t>&lt; των 1000</a:t>
            </a:r>
            <a:r>
              <a:rPr lang="en-US" sz="1100" b="1">
                <a:solidFill>
                  <a:schemeClr val="tx2"/>
                </a:solidFill>
              </a:rPr>
              <a:t> €</a:t>
            </a:r>
            <a:r>
              <a:rPr lang="el-GR" sz="1200"/>
              <a:t> .</a:t>
            </a:r>
          </a:p>
        </p:txBody>
      </p:sp>
      <p:sp>
        <p:nvSpPr>
          <p:cNvPr id="3081" name="12 - TextBox"/>
          <p:cNvSpPr txBox="1">
            <a:spLocks noChangeArrowheads="1"/>
          </p:cNvSpPr>
          <p:nvPr/>
        </p:nvSpPr>
        <p:spPr bwMode="auto">
          <a:xfrm>
            <a:off x="0" y="3806825"/>
            <a:ext cx="258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 b="1">
                <a:solidFill>
                  <a:schemeClr val="tx2"/>
                </a:solidFill>
              </a:rPr>
              <a:t>Το 49,5% έχει 3, 4, 5 και 6 παιδιά</a:t>
            </a:r>
            <a:r>
              <a:rPr lang="el-GR" sz="1200"/>
              <a:t>.</a:t>
            </a:r>
          </a:p>
        </p:txBody>
      </p:sp>
      <p:sp>
        <p:nvSpPr>
          <p:cNvPr id="17" name="16 - Επεξήγηση με παραλληλόγραμμο"/>
          <p:cNvSpPr/>
          <p:nvPr/>
        </p:nvSpPr>
        <p:spPr>
          <a:xfrm rot="21368656">
            <a:off x="2849563" y="3505200"/>
            <a:ext cx="3859212" cy="195263"/>
          </a:xfrm>
          <a:prstGeom prst="wedgeRectCallout">
            <a:avLst>
              <a:gd name="adj1" fmla="val -3525"/>
              <a:gd name="adj2" fmla="val 1043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b="1" dirty="0">
                <a:solidFill>
                  <a:schemeClr val="tx2"/>
                </a:solidFill>
              </a:rPr>
              <a:t>Δημογραφικά Χαρακτηριστικά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083" name="17 - TextBox"/>
          <p:cNvSpPr txBox="1">
            <a:spLocks noChangeArrowheads="1"/>
          </p:cNvSpPr>
          <p:nvPr/>
        </p:nvSpPr>
        <p:spPr bwMode="auto">
          <a:xfrm>
            <a:off x="212725" y="4156075"/>
            <a:ext cx="3562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9" name="18 - Πίνακας"/>
          <p:cNvGraphicFramePr>
            <a:graphicFrameLocks noGrp="1"/>
          </p:cNvGraphicFramePr>
          <p:nvPr/>
        </p:nvGraphicFramePr>
        <p:xfrm>
          <a:off x="3392488" y="4624388"/>
          <a:ext cx="2551813" cy="274320"/>
        </p:xfrm>
        <a:graphic>
          <a:graphicData uri="http://schemas.openxmlformats.org/drawingml/2006/table">
            <a:tbl>
              <a:tblPr/>
              <a:tblGrid>
                <a:gridCol w="993955"/>
                <a:gridCol w="791885"/>
                <a:gridCol w="765973"/>
              </a:tblGrid>
              <a:tr h="2555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Λύκειο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3148013" y="3854450"/>
          <a:ext cx="2806996" cy="274320"/>
        </p:xfrm>
        <a:graphic>
          <a:graphicData uri="http://schemas.openxmlformats.org/drawingml/2006/table">
            <a:tbl>
              <a:tblPr/>
              <a:tblGrid>
                <a:gridCol w="1317508"/>
                <a:gridCol w="747227"/>
                <a:gridCol w="742261"/>
              </a:tblGrid>
              <a:tr h="239749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Πατέρας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Μητέρα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- Πίνακας"/>
          <p:cNvGraphicFramePr>
            <a:graphicFrameLocks noGrp="1"/>
          </p:cNvGraphicFramePr>
          <p:nvPr/>
        </p:nvGraphicFramePr>
        <p:xfrm>
          <a:off x="3409950" y="4905375"/>
          <a:ext cx="2544540" cy="293688"/>
        </p:xfrm>
        <a:graphic>
          <a:graphicData uri="http://schemas.openxmlformats.org/drawingml/2006/table">
            <a:tbl>
              <a:tblPr/>
              <a:tblGrid>
                <a:gridCol w="1002819"/>
                <a:gridCol w="765544"/>
                <a:gridCol w="776177"/>
              </a:tblGrid>
              <a:tr h="2936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ΑΕΙ-ΤΕΙ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- Πίνακας"/>
          <p:cNvGraphicFramePr>
            <a:graphicFrameLocks noGrp="1"/>
          </p:cNvGraphicFramePr>
          <p:nvPr/>
        </p:nvGraphicFramePr>
        <p:xfrm>
          <a:off x="3392488" y="4089400"/>
          <a:ext cx="2509284" cy="320040"/>
        </p:xfrm>
        <a:graphic>
          <a:graphicData uri="http://schemas.openxmlformats.org/drawingml/2006/table">
            <a:tbl>
              <a:tblPr/>
              <a:tblGrid>
                <a:gridCol w="1030012"/>
                <a:gridCol w="767268"/>
                <a:gridCol w="712004"/>
              </a:tblGrid>
              <a:tr h="258755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35-44 ετών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- Πίνακας"/>
          <p:cNvGraphicFramePr>
            <a:graphicFrameLocks noGrp="1"/>
          </p:cNvGraphicFramePr>
          <p:nvPr/>
        </p:nvGraphicFramePr>
        <p:xfrm>
          <a:off x="3148013" y="5210175"/>
          <a:ext cx="2816225" cy="274320"/>
        </p:xfrm>
        <a:graphic>
          <a:graphicData uri="http://schemas.openxmlformats.org/drawingml/2006/table">
            <a:tbl>
              <a:tblPr/>
              <a:tblGrid>
                <a:gridCol w="1317625"/>
                <a:gridCol w="722312"/>
                <a:gridCol w="776288"/>
              </a:tblGrid>
              <a:tr h="2270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Δ. Υπάλληλος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23 - Πίνακας"/>
          <p:cNvGraphicFramePr>
            <a:graphicFrameLocks noGrp="1"/>
          </p:cNvGraphicFramePr>
          <p:nvPr/>
        </p:nvGraphicFramePr>
        <p:xfrm>
          <a:off x="3073400" y="5443538"/>
          <a:ext cx="2849563" cy="274320"/>
        </p:xfrm>
        <a:graphic>
          <a:graphicData uri="http://schemas.openxmlformats.org/drawingml/2006/table">
            <a:tbl>
              <a:tblPr/>
              <a:tblGrid>
                <a:gridCol w="1306513"/>
                <a:gridCol w="712787"/>
                <a:gridCol w="830263"/>
              </a:tblGrid>
              <a:tr h="21431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Ι. Υπάλληλος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24 - Πίνακας"/>
          <p:cNvGraphicFramePr>
            <a:graphicFrameLocks noGrp="1"/>
          </p:cNvGraphicFramePr>
          <p:nvPr/>
        </p:nvGraphicFramePr>
        <p:xfrm>
          <a:off x="3030538" y="5695950"/>
          <a:ext cx="2892425" cy="274320"/>
        </p:xfrm>
        <a:graphic>
          <a:graphicData uri="http://schemas.openxmlformats.org/drawingml/2006/table">
            <a:tbl>
              <a:tblPr/>
              <a:tblGrid>
                <a:gridCol w="1371600"/>
                <a:gridCol w="722312"/>
                <a:gridCol w="798513"/>
              </a:tblGrid>
              <a:tr h="22066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Ε. Επαγγελματίας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25 - Πίνακας"/>
          <p:cNvGraphicFramePr>
            <a:graphicFrameLocks noGrp="1"/>
          </p:cNvGraphicFramePr>
          <p:nvPr/>
        </p:nvGraphicFramePr>
        <p:xfrm>
          <a:off x="2998788" y="5934075"/>
          <a:ext cx="2924175" cy="274320"/>
        </p:xfrm>
        <a:graphic>
          <a:graphicData uri="http://schemas.openxmlformats.org/drawingml/2006/table">
            <a:tbl>
              <a:tblPr/>
              <a:tblGrid>
                <a:gridCol w="1392237"/>
                <a:gridCol w="733425"/>
                <a:gridCol w="798513"/>
              </a:tblGrid>
              <a:tr h="1936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Κτηνοτρόφος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164" name="26 - TextBox"/>
          <p:cNvSpPr txBox="1">
            <a:spLocks noChangeArrowheads="1"/>
          </p:cNvSpPr>
          <p:nvPr/>
        </p:nvSpPr>
        <p:spPr bwMode="auto">
          <a:xfrm>
            <a:off x="1084263" y="1052513"/>
            <a:ext cx="312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9" name="28 - Πίνακας"/>
          <p:cNvGraphicFramePr>
            <a:graphicFrameLocks noGrp="1"/>
          </p:cNvGraphicFramePr>
          <p:nvPr/>
        </p:nvGraphicFramePr>
        <p:xfrm>
          <a:off x="3433763" y="4384675"/>
          <a:ext cx="2552700" cy="274320"/>
        </p:xfrm>
        <a:graphic>
          <a:graphicData uri="http://schemas.openxmlformats.org/drawingml/2006/table">
            <a:tbl>
              <a:tblPr/>
              <a:tblGrid>
                <a:gridCol w="896937"/>
                <a:gridCol w="833438"/>
                <a:gridCol w="822325"/>
              </a:tblGrid>
              <a:tr h="2190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Δημοτικό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7.0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30 - Πίνακας"/>
          <p:cNvGraphicFramePr>
            <a:graphicFrameLocks noGrp="1"/>
          </p:cNvGraphicFramePr>
          <p:nvPr/>
        </p:nvGraphicFramePr>
        <p:xfrm>
          <a:off x="166688" y="2381250"/>
          <a:ext cx="3853048" cy="116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035"/>
                <a:gridCol w="723014"/>
                <a:gridCol w="1488558"/>
                <a:gridCol w="797441"/>
              </a:tblGrid>
              <a:tr h="29591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latin typeface="+mn-lt"/>
                        </a:rPr>
                        <a:t>Δ</a:t>
                      </a:r>
                      <a:r>
                        <a:rPr lang="el-GR" sz="1000" b="1" i="0" u="none" strike="noStrike" dirty="0" smtClean="0">
                          <a:latin typeface="+mn-lt"/>
                        </a:rPr>
                        <a:t>. Σχολεία</a:t>
                      </a:r>
                      <a:endParaRPr lang="el-GR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latin typeface="+mn-lt"/>
                        </a:rPr>
                        <a:t>ΜΑΘΗΤΕΣ</a:t>
                      </a: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latin typeface="+mn-lt"/>
                        </a:rPr>
                        <a:t> Α - Β</a:t>
                      </a:r>
                      <a:endParaRPr lang="el-GR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latin typeface="+mn-lt"/>
                        </a:rPr>
                        <a:t>ΠΡΟΣΚΟΜΙΖΟΜΕΝΑ ΕΡΩΤΗΜΑΤΟΛΟΓΙΑ</a:t>
                      </a:r>
                      <a:endParaRPr lang="el-GR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2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i="0" u="none" strike="noStrike" cap="small" dirty="0" smtClean="0">
                          <a:latin typeface="+mn-lt"/>
                        </a:rPr>
                        <a:t>ΠΟΛΗ        </a:t>
                      </a:r>
                      <a:r>
                        <a:rPr lang="el-GR" sz="1200" b="1" i="0" u="none" strike="noStrike" cap="small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cap="small" dirty="0" smtClean="0">
                          <a:latin typeface="+mn-lt"/>
                        </a:rPr>
                        <a:t>393</a:t>
                      </a:r>
                      <a:endParaRPr lang="el-GR" sz="1000" b="1" cap="smal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cap="small" dirty="0" smtClean="0">
                          <a:latin typeface="+mn-lt"/>
                        </a:rPr>
                        <a:t>162</a:t>
                      </a:r>
                      <a:endParaRPr lang="el-GR" sz="1000" b="1" cap="smal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cap="small" dirty="0" smtClean="0">
                          <a:latin typeface="+mn-lt"/>
                        </a:rPr>
                        <a:t>42%</a:t>
                      </a:r>
                      <a:endParaRPr lang="el-GR" sz="1000" b="1" cap="small" dirty="0">
                        <a:latin typeface="+mn-lt"/>
                      </a:endParaRPr>
                    </a:p>
                  </a:txBody>
                  <a:tcPr/>
                </a:tc>
              </a:tr>
              <a:tr h="22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i="0" u="none" strike="noStrike" cap="small" dirty="0" smtClean="0">
                          <a:latin typeface="+mn-lt"/>
                        </a:rPr>
                        <a:t>ΕΠΑΡΧΙΑ    </a:t>
                      </a:r>
                      <a:r>
                        <a:rPr lang="el-GR" sz="1200" b="1" i="0" u="none" strike="noStrike" cap="small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cap="small" dirty="0" smtClean="0">
                          <a:latin typeface="+mn-lt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cap="small" dirty="0" smtClean="0">
                          <a:latin typeface="+mn-lt"/>
                        </a:rPr>
                        <a:t>52</a:t>
                      </a:r>
                      <a:endParaRPr lang="el-GR" sz="1000" b="1" cap="smal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cap="small" dirty="0" smtClean="0">
                          <a:latin typeface="+mn-lt"/>
                        </a:rPr>
                        <a:t>51%</a:t>
                      </a:r>
                      <a:endParaRPr lang="el-GR" sz="1000" b="1" cap="small" dirty="0">
                        <a:latin typeface="+mn-lt"/>
                      </a:endParaRPr>
                    </a:p>
                  </a:txBody>
                  <a:tcPr/>
                </a:tc>
              </a:tr>
              <a:tr h="286950">
                <a:tc>
                  <a:txBody>
                    <a:bodyPr/>
                    <a:lstStyle/>
                    <a:p>
                      <a:r>
                        <a:rPr lang="el-GR" sz="1000" b="1" cap="small" dirty="0" smtClean="0">
                          <a:latin typeface="+mn-lt"/>
                        </a:rPr>
                        <a:t>ΣΥΝΟΛΟ    </a:t>
                      </a:r>
                      <a:r>
                        <a:rPr lang="el-GR" sz="1200" b="1" cap="small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el-GR" sz="1200" b="1" cap="small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cap="small" dirty="0" smtClean="0">
                          <a:latin typeface="+mn-lt"/>
                        </a:rPr>
                        <a:t>495</a:t>
                      </a:r>
                      <a:endParaRPr lang="el-GR" sz="1000" b="1" cap="smal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cap="small" dirty="0" smtClean="0">
                          <a:solidFill>
                            <a:srgbClr val="FF0000"/>
                          </a:solidFill>
                          <a:latin typeface="+mn-lt"/>
                        </a:rPr>
                        <a:t>214</a:t>
                      </a:r>
                      <a:endParaRPr lang="el-GR" sz="1400" b="1" cap="small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cap="small" dirty="0" smtClean="0">
                          <a:solidFill>
                            <a:srgbClr val="FF0000"/>
                          </a:solidFill>
                          <a:latin typeface="+mn-lt"/>
                        </a:rPr>
                        <a:t>43%</a:t>
                      </a:r>
                      <a:endParaRPr lang="el-GR" sz="1200" b="1" cap="small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8 - Θέση περιεχομένου"/>
          <p:cNvGraphicFramePr>
            <a:graphicFrameLocks/>
          </p:cNvGraphicFramePr>
          <p:nvPr/>
        </p:nvGraphicFramePr>
        <p:xfrm>
          <a:off x="5635625" y="2530475"/>
          <a:ext cx="3508745" cy="90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928"/>
                <a:gridCol w="839444"/>
                <a:gridCol w="1318531"/>
                <a:gridCol w="435842"/>
              </a:tblGrid>
              <a:tr h="2592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latin typeface="+mn-lt"/>
                        </a:rPr>
                        <a:t>Δ</a:t>
                      </a:r>
                      <a:r>
                        <a:rPr lang="el-GR" sz="1000" b="1" i="0" u="none" strike="noStrike" dirty="0" smtClean="0">
                          <a:latin typeface="+mn-lt"/>
                        </a:rPr>
                        <a:t>. Σχολεία</a:t>
                      </a:r>
                      <a:endParaRPr lang="el-GR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latin typeface="+mn-lt"/>
                        </a:rPr>
                        <a:t>ΜΑΘΗΤΕΣ</a:t>
                      </a: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latin typeface="+mn-lt"/>
                        </a:rPr>
                        <a:t> Α&amp; Β</a:t>
                      </a:r>
                      <a:endParaRPr lang="el-GR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latin typeface="+mn-lt"/>
                        </a:rPr>
                        <a:t>ΠΡΟΣΚΟΜΙΖΟΜΕΝΑ ΒΙΒΛΙΑΡΙΑ ΥΓΕΙΑΣ</a:t>
                      </a:r>
                      <a:endParaRPr lang="el-GR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202457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i="0" u="none" strike="noStrike" dirty="0" smtClean="0">
                          <a:latin typeface="+mn-lt"/>
                        </a:rPr>
                        <a:t>ΕΠΑΡΧΙΑ     6</a:t>
                      </a:r>
                      <a:endParaRPr lang="el-GR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b"/>
                </a:tc>
              </a:tr>
              <a:tr h="160279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i="0" u="none" strike="noStrike" dirty="0" smtClean="0">
                          <a:latin typeface="+mn-lt"/>
                        </a:rPr>
                        <a:t>ΠΟΛΗ </a:t>
                      </a:r>
                      <a:r>
                        <a:rPr lang="el-GR" sz="1000" b="1" i="0" u="none" strike="noStrike" baseline="0" dirty="0" smtClean="0">
                          <a:latin typeface="+mn-lt"/>
                        </a:rPr>
                        <a:t>          4</a:t>
                      </a:r>
                      <a:endParaRPr lang="el-GR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latin typeface="+mn-lt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b"/>
                </a:tc>
              </a:tr>
              <a:tr h="137866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i="0" u="none" strike="noStrike" dirty="0" smtClean="0">
                          <a:latin typeface="+mn-lt"/>
                        </a:rPr>
                        <a:t>ΣΥΝΟΛΟ     10</a:t>
                      </a:r>
                      <a:endParaRPr lang="el-GR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5" name="34 - Επεξήγηση με παραλληλόγραμμο"/>
          <p:cNvSpPr/>
          <p:nvPr/>
        </p:nvSpPr>
        <p:spPr>
          <a:xfrm>
            <a:off x="1285875" y="2052638"/>
            <a:ext cx="1000125" cy="233362"/>
          </a:xfrm>
          <a:prstGeom prst="wedgeRectCallout">
            <a:avLst>
              <a:gd name="adj1" fmla="val -3525"/>
              <a:gd name="adj2" fmla="val 1043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</a:t>
            </a:r>
            <a:r>
              <a:rPr lang="el-GR" sz="1200" dirty="0"/>
              <a:t>ΟΜΑΔΑ</a:t>
            </a:r>
            <a:r>
              <a:rPr lang="el-GR" dirty="0"/>
              <a:t>                                                           </a:t>
            </a:r>
            <a:endParaRPr lang="en-US" dirty="0"/>
          </a:p>
        </p:txBody>
      </p:sp>
      <p:sp>
        <p:nvSpPr>
          <p:cNvPr id="36" name="35 - TextBox"/>
          <p:cNvSpPr txBox="1"/>
          <p:nvPr/>
        </p:nvSpPr>
        <p:spPr>
          <a:xfrm>
            <a:off x="127000" y="180975"/>
            <a:ext cx="86455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cap="small" dirty="0" err="1">
                <a:solidFill>
                  <a:schemeClr val="tx2"/>
                </a:solidFill>
              </a:rPr>
              <a:t>Σκοπος</a:t>
            </a:r>
            <a:r>
              <a:rPr lang="el-GR" b="1" cap="small" dirty="0">
                <a:solidFill>
                  <a:schemeClr val="tx2"/>
                </a:solidFill>
              </a:rPr>
              <a:t>:</a:t>
            </a:r>
            <a:r>
              <a:rPr lang="el-GR" b="1" cap="small" dirty="0"/>
              <a:t> </a:t>
            </a:r>
            <a:r>
              <a:rPr lang="el-GR" sz="1200" b="1" dirty="0">
                <a:solidFill>
                  <a:schemeClr val="tx2"/>
                </a:solidFill>
              </a:rPr>
              <a:t>Ανάδειξη της σημασίας της πρωτογενούς πρόληψης των λοιμωδών νοσημάτων μέσω του εμβολιασμού. Διερεύνηση της εμβολιαστικής κάλυψης και ανάλυση, των προσδιοριστικών παραγόντων πληρότητας και επαναληψιμότητας εμβολιαστικής κάλυψης παιδιών σχολικής ηλικίας 6-12 ετών στην χωρική περιοχή της Περιφερειακής Ενότητας Ρεθύμνου. </a:t>
            </a:r>
          </a:p>
        </p:txBody>
      </p:sp>
      <p:sp>
        <p:nvSpPr>
          <p:cNvPr id="37" name="36 - TextBox"/>
          <p:cNvSpPr txBox="1"/>
          <p:nvPr/>
        </p:nvSpPr>
        <p:spPr>
          <a:xfrm>
            <a:off x="180975" y="1084263"/>
            <a:ext cx="872966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b="1" cap="small" dirty="0" err="1">
                <a:solidFill>
                  <a:schemeClr val="tx2"/>
                </a:solidFill>
              </a:rPr>
              <a:t>Μεθοδος</a:t>
            </a:r>
            <a:r>
              <a:rPr lang="el-GR" sz="1400" b="1" cap="small" dirty="0">
                <a:solidFill>
                  <a:schemeClr val="tx2"/>
                </a:solidFill>
              </a:rPr>
              <a:t>: </a:t>
            </a:r>
            <a:r>
              <a:rPr lang="el-GR" sz="1200" b="1" dirty="0">
                <a:solidFill>
                  <a:schemeClr val="tx2"/>
                </a:solidFill>
              </a:rPr>
              <a:t>Το δείγμα της έρευνας αναφέρεται σε δύο ομάδες. Η 1η  περιλαμβάνει  οικογένειες 214 μαθητών με τους γονείς τους να συμπληρώνουν σχετικό ερωτηματολόγιο. Η 2η 183 μαθητές που προσκόμισαν αντίγραφα βιβλιαρίων υγείας. Η ανάλυση των αποτελεσμάτων έγινε με το λογισμικό SPSS v.20 (</a:t>
            </a:r>
            <a:r>
              <a:rPr lang="el-GR" sz="1200" b="1" dirty="0" err="1">
                <a:solidFill>
                  <a:schemeClr val="tx2"/>
                </a:solidFill>
              </a:rPr>
              <a:t>Statistical</a:t>
            </a:r>
            <a:r>
              <a:rPr lang="el-GR" sz="1200" b="1" dirty="0">
                <a:solidFill>
                  <a:schemeClr val="tx2"/>
                </a:solidFill>
              </a:rPr>
              <a:t> </a:t>
            </a:r>
            <a:r>
              <a:rPr lang="el-GR" sz="1200" b="1" dirty="0" err="1">
                <a:solidFill>
                  <a:schemeClr val="tx2"/>
                </a:solidFill>
              </a:rPr>
              <a:t>Pack</a:t>
            </a:r>
            <a:r>
              <a:rPr lang="el-GR" sz="1200" b="1" dirty="0">
                <a:solidFill>
                  <a:schemeClr val="tx2"/>
                </a:solidFill>
              </a:rPr>
              <a:t> </a:t>
            </a:r>
            <a:r>
              <a:rPr lang="el-GR" sz="1200" b="1" dirty="0" err="1">
                <a:solidFill>
                  <a:schemeClr val="tx2"/>
                </a:solidFill>
              </a:rPr>
              <a:t>age</a:t>
            </a:r>
            <a:r>
              <a:rPr lang="el-GR" sz="1200" b="1" dirty="0">
                <a:solidFill>
                  <a:schemeClr val="tx2"/>
                </a:solidFill>
              </a:rPr>
              <a:t> </a:t>
            </a:r>
            <a:r>
              <a:rPr lang="el-GR" sz="1200" b="1" dirty="0" err="1">
                <a:solidFill>
                  <a:schemeClr val="tx2"/>
                </a:solidFill>
              </a:rPr>
              <a:t>for</a:t>
            </a:r>
            <a:r>
              <a:rPr lang="el-GR" sz="1200" b="1" dirty="0">
                <a:solidFill>
                  <a:schemeClr val="tx2"/>
                </a:solidFill>
              </a:rPr>
              <a:t> </a:t>
            </a:r>
            <a:r>
              <a:rPr lang="el-GR" sz="1200" b="1" dirty="0" err="1">
                <a:solidFill>
                  <a:schemeClr val="tx2"/>
                </a:solidFill>
              </a:rPr>
              <a:t>Social</a:t>
            </a:r>
            <a:r>
              <a:rPr lang="el-GR" sz="1200" b="1" dirty="0">
                <a:solidFill>
                  <a:schemeClr val="tx2"/>
                </a:solidFill>
              </a:rPr>
              <a:t> </a:t>
            </a:r>
            <a:r>
              <a:rPr lang="el-GR" sz="1200" b="1" dirty="0" err="1">
                <a:solidFill>
                  <a:schemeClr val="tx2"/>
                </a:solidFill>
              </a:rPr>
              <a:t>Sciences</a:t>
            </a:r>
            <a:r>
              <a:rPr lang="el-GR" sz="1200" b="1" dirty="0">
                <a:solidFill>
                  <a:schemeClr val="tx2"/>
                </a:solidFill>
              </a:rPr>
              <a:t> της IBM).</a:t>
            </a:r>
          </a:p>
        </p:txBody>
      </p:sp>
      <p:sp>
        <p:nvSpPr>
          <p:cNvPr id="38" name="37 - Επεξήγηση με παραλληλόγραμμο"/>
          <p:cNvSpPr/>
          <p:nvPr/>
        </p:nvSpPr>
        <p:spPr>
          <a:xfrm>
            <a:off x="6605588" y="2130425"/>
            <a:ext cx="942975" cy="265113"/>
          </a:xfrm>
          <a:prstGeom prst="wedgeRectCallout">
            <a:avLst>
              <a:gd name="adj1" fmla="val -3525"/>
              <a:gd name="adj2" fmla="val 1043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</a:t>
            </a:r>
            <a:r>
              <a:rPr lang="el-GR" sz="1200" dirty="0"/>
              <a:t>ΟΜΑΔΑ</a:t>
            </a:r>
            <a:r>
              <a:rPr lang="el-GR" dirty="0"/>
              <a:t>           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4763" y="6340475"/>
            <a:ext cx="85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n-US" b="1">
                <a:solidFill>
                  <a:srgbClr val="800000"/>
                </a:solidFill>
              </a:rPr>
              <a:t>ΑΑ00</a:t>
            </a:r>
            <a:r>
              <a:rPr lang="el-GR" altLang="en-US"/>
              <a:t> 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19838"/>
            <a:ext cx="3952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10AD62E-83BF-47C9-A0FB-5B6917713B5D}" type="slidenum">
              <a:rPr lang="el-GR" altLang="en-US" sz="1400" smtClean="0"/>
              <a:pPr algn="ctr"/>
              <a:t>3</a:t>
            </a:fld>
            <a:endParaRPr lang="el-GR" altLang="en-US" sz="1400" smtClean="0"/>
          </a:p>
        </p:txBody>
      </p:sp>
      <p:pic>
        <p:nvPicPr>
          <p:cNvPr id="410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888" y="0"/>
            <a:ext cx="48371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11 - Θέση περιεχομένου"/>
          <p:cNvGraphicFramePr>
            <a:graphicFrameLocks/>
          </p:cNvGraphicFramePr>
          <p:nvPr/>
        </p:nvGraphicFramePr>
        <p:xfrm>
          <a:off x="244549" y="138223"/>
          <a:ext cx="3540642" cy="272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03" name="Content Placeholder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7688" y="3154363"/>
            <a:ext cx="69215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624763" y="6340475"/>
            <a:ext cx="85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n-US" b="1">
                <a:solidFill>
                  <a:srgbClr val="800000"/>
                </a:solidFill>
              </a:rPr>
              <a:t>ΑΑ00</a:t>
            </a:r>
            <a:r>
              <a:rPr lang="el-GR" altLang="en-US"/>
              <a:t> 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19838"/>
            <a:ext cx="3952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C3416A2-C010-4BFC-B1A8-F16EC17A0831}" type="slidenum">
              <a:rPr lang="el-GR" altLang="en-US" sz="1400" smtClean="0"/>
              <a:pPr algn="ctr"/>
              <a:t>4</a:t>
            </a:fld>
            <a:endParaRPr lang="el-GR" altLang="en-US" sz="1400" smtClean="0"/>
          </a:p>
        </p:txBody>
      </p:sp>
      <p:pic>
        <p:nvPicPr>
          <p:cNvPr id="512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25913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/>
          <p:cNvPicPr>
            <a:picLocks noChangeAspect="1"/>
          </p:cNvPicPr>
          <p:nvPr/>
        </p:nvPicPr>
        <p:blipFill>
          <a:blip r:embed="rId4"/>
          <a:srcRect l="-328" t="8105" r="68401" b="49498"/>
          <a:stretch>
            <a:fillRect/>
          </a:stretch>
        </p:blipFill>
        <p:spPr bwMode="auto">
          <a:xfrm>
            <a:off x="4508500" y="0"/>
            <a:ext cx="1978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Content Placeholder 7"/>
          <p:cNvPicPr>
            <a:picLocks noChangeAspect="1"/>
          </p:cNvPicPr>
          <p:nvPr/>
        </p:nvPicPr>
        <p:blipFill>
          <a:blip r:embed="rId5"/>
          <a:srcRect l="57074" t="7263" r="-369" b="66765"/>
          <a:stretch>
            <a:fillRect/>
          </a:stretch>
        </p:blipFill>
        <p:spPr bwMode="auto">
          <a:xfrm>
            <a:off x="6911975" y="0"/>
            <a:ext cx="2232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4730750" y="1754188"/>
            <a:ext cx="441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200"/>
              <a:t>Πολλές ενέργειες για τη διάδοση ορισμένων νέων εμβολίων γίνονται για οικονομικό κέρδος</a:t>
            </a:r>
          </a:p>
        </p:txBody>
      </p:sp>
      <p:pic>
        <p:nvPicPr>
          <p:cNvPr id="5129" name="Content Placeholder 7"/>
          <p:cNvPicPr>
            <a:picLocks noChangeAspect="1"/>
          </p:cNvPicPr>
          <p:nvPr/>
        </p:nvPicPr>
        <p:blipFill>
          <a:blip r:embed="rId6"/>
          <a:srcRect l="14366" t="-876" r="34042" b="46735"/>
          <a:stretch>
            <a:fillRect/>
          </a:stretch>
        </p:blipFill>
        <p:spPr bwMode="auto">
          <a:xfrm>
            <a:off x="0" y="2967038"/>
            <a:ext cx="43386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8"/>
          <p:cNvSpPr txBox="1">
            <a:spLocks noChangeArrowheads="1"/>
          </p:cNvSpPr>
          <p:nvPr/>
        </p:nvSpPr>
        <p:spPr bwMode="auto">
          <a:xfrm>
            <a:off x="1382713" y="3243263"/>
            <a:ext cx="2913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/>
              <a:t>Σύγχυση λόγω ιατρικής διχογνωμίας</a:t>
            </a:r>
          </a:p>
        </p:txBody>
      </p:sp>
      <p:pic>
        <p:nvPicPr>
          <p:cNvPr id="5131" name="Content Placeholder 7"/>
          <p:cNvPicPr>
            <a:picLocks noChangeAspect="1"/>
          </p:cNvPicPr>
          <p:nvPr/>
        </p:nvPicPr>
        <p:blipFill>
          <a:blip r:embed="rId5"/>
          <a:srcRect l="57074" t="7263" r="-369" b="66765"/>
          <a:stretch>
            <a:fillRect/>
          </a:stretch>
        </p:blipFill>
        <p:spPr bwMode="auto">
          <a:xfrm>
            <a:off x="168275" y="4691063"/>
            <a:ext cx="26114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Content Placeholder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7588" y="2466975"/>
            <a:ext cx="4508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7624763" y="6340475"/>
            <a:ext cx="85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en-US" b="1">
                <a:solidFill>
                  <a:srgbClr val="800000"/>
                </a:solidFill>
              </a:rPr>
              <a:t>ΑΑ00</a:t>
            </a:r>
            <a:r>
              <a:rPr lang="el-GR" altLang="en-US"/>
              <a:t> 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19838"/>
            <a:ext cx="39528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7DC0395-C63A-4BE7-8109-B82773A437DC}" type="slidenum">
              <a:rPr lang="el-GR" altLang="en-US" sz="1400" smtClean="0"/>
              <a:pPr algn="ctr"/>
              <a:t>5</a:t>
            </a:fld>
            <a:endParaRPr lang="el-GR" altLang="en-US" sz="1400" smtClean="0"/>
          </a:p>
        </p:txBody>
      </p:sp>
      <p:graphicFrame>
        <p:nvGraphicFramePr>
          <p:cNvPr id="5" name="12 - Θέση περιεχομένου"/>
          <p:cNvGraphicFramePr>
            <a:graphicFrameLocks/>
          </p:cNvGraphicFramePr>
          <p:nvPr/>
        </p:nvGraphicFramePr>
        <p:xfrm>
          <a:off x="202018" y="244548"/>
          <a:ext cx="4338084" cy="3572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50" name="7 - TextBox"/>
          <p:cNvSpPr txBox="1">
            <a:spLocks noChangeArrowheads="1"/>
          </p:cNvSpPr>
          <p:nvPr/>
        </p:nvSpPr>
        <p:spPr bwMode="auto">
          <a:xfrm>
            <a:off x="7283450" y="2435225"/>
            <a:ext cx="1573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/>
          </a:p>
        </p:txBody>
      </p:sp>
      <p:graphicFrame>
        <p:nvGraphicFramePr>
          <p:cNvPr id="10" name="3 - Θέση περιεχομένου"/>
          <p:cNvGraphicFramePr>
            <a:graphicFrameLocks/>
          </p:cNvGraphicFramePr>
          <p:nvPr/>
        </p:nvGraphicFramePr>
        <p:xfrm>
          <a:off x="0" y="4848446"/>
          <a:ext cx="9144000" cy="131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10 - Έλλειψη"/>
          <p:cNvSpPr/>
          <p:nvPr/>
        </p:nvSpPr>
        <p:spPr>
          <a:xfrm>
            <a:off x="192088" y="0"/>
            <a:ext cx="8728075" cy="50006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Αποτελέσματα                                               Συμπεράσματα</a:t>
            </a:r>
          </a:p>
        </p:txBody>
      </p:sp>
      <p:graphicFrame>
        <p:nvGraphicFramePr>
          <p:cNvPr id="14" name="6 - Θέση περιεχομένου"/>
          <p:cNvGraphicFramePr>
            <a:graphicFrameLocks/>
          </p:cNvGraphicFramePr>
          <p:nvPr/>
        </p:nvGraphicFramePr>
        <p:xfrm>
          <a:off x="4263655" y="212651"/>
          <a:ext cx="4880345" cy="378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425450" y="4422775"/>
            <a:ext cx="68040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</a:rPr>
              <a:t>Η γονική ευθύνη υπερισχύει της εμβολιαστικής αμφισβήτησης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7645400" y="2381250"/>
            <a:ext cx="10731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Στην ιατρική διχογνωμία</a:t>
            </a:r>
          </a:p>
        </p:txBody>
      </p:sp>
      <p:sp>
        <p:nvSpPr>
          <p:cNvPr id="30" name="29 - Καμπύλο αριστερό βέλος"/>
          <p:cNvSpPr/>
          <p:nvPr/>
        </p:nvSpPr>
        <p:spPr>
          <a:xfrm rot="1330172">
            <a:off x="6938963" y="3086100"/>
            <a:ext cx="1338262" cy="21066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πάραυτα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464</Words>
  <Application>Microsoft Office PowerPoint</Application>
  <PresentationFormat>Προβολή στην οθόνη (4:3)</PresentationFormat>
  <Paragraphs>108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Οικονομικά της Υγείας</dc:title>
  <dc:creator>user</dc:creator>
  <cp:lastModifiedBy>Administrator</cp:lastModifiedBy>
  <cp:revision>172</cp:revision>
  <dcterms:created xsi:type="dcterms:W3CDTF">2010-01-20T13:07:18Z</dcterms:created>
  <dcterms:modified xsi:type="dcterms:W3CDTF">2018-12-19T13:15:56Z</dcterms:modified>
</cp:coreProperties>
</file>